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8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09800"/>
            <a:ext cx="7737475" cy="1143000"/>
          </a:xfrm>
        </p:spPr>
        <p:txBody>
          <a:bodyPr/>
          <a:lstStyle>
            <a:lvl1pPr>
              <a:defRPr sz="4000" b="0" cap="none" spc="0">
                <a:ln w="18415" cmpd="sng">
                  <a:solidFill>
                    <a:schemeClr val="tx1"/>
                  </a:solidFill>
                  <a:prstDash val="solid"/>
                </a:ln>
                <a:solidFill>
                  <a:schemeClr val="tx1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defRPr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06525" y="3886200"/>
            <a:ext cx="6400800" cy="2206625"/>
          </a:xfrm>
          <a:noFill/>
        </p:spPr>
        <p:txBody>
          <a:bodyPr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>
            <a:lvl1pPr marL="0" indent="0" algn="ctr">
              <a:buFont typeface="Wingdings" pitchFamily="2" charset="2"/>
              <a:buNone/>
              <a:defRPr b="1">
                <a:solidFill>
                  <a:schemeClr val="bg1">
                    <a:lumMod val="75000"/>
                  </a:schemeClr>
                </a:solidFill>
              </a:defRPr>
            </a:lvl1pPr>
          </a:lstStyle>
          <a:p>
            <a:r>
              <a:rPr lang="ja-JP" altLang="en-US" smtClean="0"/>
              <a:t>マスタ サブタイトルの書式設定</a:t>
            </a:r>
            <a:endParaRPr lang="ja-JP" altLang="en-US" dirty="0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092950" y="6308725"/>
            <a:ext cx="1900238" cy="457200"/>
          </a:xfrm>
        </p:spPr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804025" y="115888"/>
            <a:ext cx="2232025" cy="6049962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107950" y="115888"/>
            <a:ext cx="6543675" cy="6049962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800" b="0" cap="none" spc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glow rad="63500">
                    <a:schemeClr val="bg2">
                      <a:lumMod val="85000"/>
                      <a:lumOff val="15000"/>
                      <a:alpha val="40000"/>
                    </a:schemeClr>
                  </a:glow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defRPr>
            </a:lvl1pPr>
          </a:lstStyle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>
            <a:scene3d>
              <a:camera prst="orthographicFront"/>
              <a:lightRig rig="threePt" dir="t"/>
            </a:scene3d>
          </a:bodyPr>
          <a:lstStyle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kumimoji="1" lang="ja-JP" altLang="en-US" sz="2000" b="0" cap="none" spc="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glow rad="63500">
                    <a:schemeClr val="bg1">
                      <a:lumMod val="75000"/>
                      <a:alpha val="40000"/>
                    </a:schemeClr>
                  </a:glow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j-lt"/>
                <a:ea typeface="+mj-ea"/>
                <a:cs typeface="Tahoma" pitchFamily="34" charset="0"/>
              </a:defRPr>
            </a:lvl1pPr>
            <a:lvl2pPr>
              <a:defRPr sz="2000" b="0" cap="none" spc="0">
                <a:ln w="19050">
                  <a:noFill/>
                </a:ln>
                <a:solidFill>
                  <a:schemeClr val="accent5">
                    <a:lumMod val="75000"/>
                  </a:schemeClr>
                </a:solidFill>
                <a:effectLst>
                  <a:outerShdw blurRad="38100" dist="25400" dir="2700000" algn="tl" rotWithShape="0">
                    <a:prstClr val="black">
                      <a:alpha val="40000"/>
                    </a:prstClr>
                  </a:outerShdw>
                </a:effectLst>
              </a:defRPr>
            </a:lvl2pPr>
            <a:lvl3pPr>
              <a:buFont typeface="Wingdings" pitchFamily="2" charset="2"/>
              <a:buChar char="n"/>
              <a:defRPr sz="1800" b="0">
                <a:ln>
                  <a:noFill/>
                </a:ln>
                <a:solidFill>
                  <a:srgbClr val="ED7F6D"/>
                </a:solidFill>
                <a:effectLst/>
              </a:defRPr>
            </a:lvl3pPr>
            <a:lvl4pPr>
              <a:defRPr sz="1600" b="0">
                <a:effectLst/>
              </a:defRPr>
            </a:lvl4pPr>
            <a:lvl5pPr>
              <a:defRPr sz="1600" b="0">
                <a:effectLst/>
              </a:defRPr>
            </a:lvl5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b="1"/>
            </a:lvl1pPr>
          </a:lstStyle>
          <a:p>
            <a:endParaRPr lang="en-US"/>
          </a:p>
        </p:txBody>
      </p:sp>
      <p:sp>
        <p:nvSpPr>
          <p:cNvPr id="7" name="Rectangle 4"/>
          <p:cNvSpPr>
            <a:spLocks noChangeArrowheads="1"/>
          </p:cNvSpPr>
          <p:nvPr/>
        </p:nvSpPr>
        <p:spPr bwMode="auto">
          <a:xfrm>
            <a:off x="188564" y="571480"/>
            <a:ext cx="8797925" cy="304800"/>
          </a:xfrm>
          <a:prstGeom prst="rect">
            <a:avLst/>
          </a:prstGeom>
          <a:solidFill>
            <a:schemeClr val="accent5">
              <a:lumMod val="75000"/>
              <a:alpha val="56000"/>
            </a:schemeClr>
          </a:solidFill>
          <a:ln w="9525">
            <a:noFill/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anchor="ctr"/>
          <a:lstStyle/>
          <a:p>
            <a:pPr algn="ctr"/>
            <a:r>
              <a:rPr lang="en-US" altLang="ja-JP" sz="1600" b="0" dirty="0" smtClean="0">
                <a:solidFill>
                  <a:srgbClr val="F3FFFF"/>
                </a:solidFill>
                <a:latin typeface="Century Gothic" pitchFamily="34" charset="0"/>
              </a:rPr>
              <a:t>Managing Bioinformatics Workflows</a:t>
            </a:r>
            <a:endParaRPr lang="en-US" altLang="ja-JP" sz="1600" b="0" dirty="0">
              <a:solidFill>
                <a:srgbClr val="F3FFFF"/>
              </a:solidFill>
              <a:latin typeface="Century Gothic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0825" y="1341438"/>
            <a:ext cx="4279900" cy="48244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83125" y="1341438"/>
            <a:ext cx="4281488" cy="48244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3" name="スライド番号プレースホルダ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 cstate="print">
            <a:alphaModFix amt="90000"/>
            <a:lum/>
          </a:blip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07950" y="115888"/>
            <a:ext cx="8821768" cy="45559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en-US" altLang="ja-JP" dirty="0" smtClean="0"/>
              <a:t>Master Title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14282" y="1000108"/>
            <a:ext cx="8750331" cy="5357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6000" tIns="72000" rIns="36000" bIns="45720" numCol="1" anchor="t" anchorCtr="0" compatLnSpc="1"/>
          <a:lstStyle/>
          <a:p>
            <a:pPr lvl="0"/>
            <a:r>
              <a:rPr lang="en-US" altLang="ja-JP" dirty="0" smtClean="0"/>
              <a:t>Master Text</a:t>
            </a:r>
          </a:p>
          <a:p>
            <a:pPr lvl="1"/>
            <a:r>
              <a:rPr lang="en-US" altLang="ja-JP" dirty="0" smtClean="0"/>
              <a:t>2nd</a:t>
            </a:r>
          </a:p>
          <a:p>
            <a:pPr lvl="2"/>
            <a:r>
              <a:rPr lang="en-US" altLang="ja-JP" dirty="0" smtClean="0"/>
              <a:t>3rd</a:t>
            </a:r>
          </a:p>
          <a:p>
            <a:pPr lvl="3"/>
            <a:r>
              <a:rPr lang="en-US" altLang="ja-JP" dirty="0" smtClean="0"/>
              <a:t>4th</a:t>
            </a:r>
          </a:p>
          <a:p>
            <a:pPr lvl="4"/>
            <a:r>
              <a:rPr lang="en-US" altLang="ja-JP" dirty="0" smtClean="0"/>
              <a:t>5th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72330" y="6429396"/>
            <a:ext cx="1905000" cy="328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800">
                <a:solidFill>
                  <a:schemeClr val="bg1"/>
                </a:solidFill>
                <a:latin typeface="Arial" charset="0"/>
              </a:defRPr>
            </a:lvl1pPr>
          </a:lstStyle>
          <a:p>
            <a:fld id="{BA929C9C-1D57-446C-97D3-18B3A1C5AB48}" type="slidenum">
              <a:rPr lang="en-US" smtClean="0"/>
              <a:t>&lt;#&gt;</a:t>
            </a:fld>
            <a:endParaRPr lang="en-US"/>
          </a:p>
        </p:txBody>
      </p:sp>
      <p:sp>
        <p:nvSpPr>
          <p:cNvPr id="41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700338" y="6500834"/>
            <a:ext cx="3671887" cy="26509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kumimoji="1" sz="3200" b="0" cap="none" spc="0">
          <a:ln w="18415" cmpd="sng">
            <a:solidFill>
              <a:srgbClr val="FFFFFF"/>
            </a:solidFill>
            <a:prstDash val="solid"/>
          </a:ln>
          <a:solidFill>
            <a:srgbClr val="FFFFFF"/>
          </a:solidFill>
          <a:effectLst>
            <a:glow rad="63500">
              <a:schemeClr val="accent6">
                <a:satMod val="175000"/>
                <a:alpha val="40000"/>
              </a:schemeClr>
            </a:glow>
            <a:outerShdw blurRad="63500" dir="3600000" algn="tl" rotWithShape="0">
              <a:srgbClr val="000000">
                <a:alpha val="70000"/>
              </a:srgbClr>
            </a:outerShdw>
            <a:reflection blurRad="6350" stA="55000" endA="300" endPos="45500" dir="5400000" sy="-100000" algn="bl" rotWithShape="0"/>
          </a:effectLst>
          <a:latin typeface="+mj-lt"/>
          <a:ea typeface="+mj-ea"/>
          <a:cs typeface="Tahoma" pitchFamily="34" charset="0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ＤＦＧ平成丸ゴシック体W4Ｇ" pitchFamily="50" charset="-128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ＤＦＧ平成丸ゴシック体W4Ｇ" pitchFamily="50" charset="-128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ＤＦＧ平成丸ゴシック体W4Ｇ" pitchFamily="50" charset="-128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ＤＦＧ平成丸ゴシック体W4Ｇ" pitchFamily="50" charset="-128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ＤＦＧ平成丸ゴシック体W4Ｇ" pitchFamily="50" charset="-128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ＤＦＧ平成丸ゴシック体W4Ｇ" pitchFamily="50" charset="-128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ＤＦＧ平成丸ゴシック体W4Ｇ" pitchFamily="50" charset="-128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ＤＦＧ平成丸ゴシック体W4Ｇ" pitchFamily="50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4ECFE0"/>
        </a:buClr>
        <a:buSzPct val="65000"/>
        <a:buFont typeface="Wingdings" pitchFamily="2" charset="2"/>
        <a:buChar char="l"/>
        <a:defRPr kumimoji="1" sz="2000" b="0" cap="none" spc="0">
          <a:ln>
            <a:noFill/>
          </a:ln>
          <a:solidFill>
            <a:schemeClr val="bg2">
              <a:lumMod val="50000"/>
              <a:lumOff val="50000"/>
            </a:schemeClr>
          </a:solidFill>
          <a:effectLst/>
          <a:latin typeface="+mn-ea"/>
          <a:ea typeface="+mn-ea"/>
          <a:cs typeface="Lucida Sans Unicode" pitchFamily="34" charset="0"/>
        </a:defRPr>
      </a:lvl1pPr>
      <a:lvl2pPr marL="539750" indent="-285750" algn="l" rtl="0" eaLnBrk="1" fontAlgn="base" hangingPunct="1">
        <a:spcBef>
          <a:spcPct val="20000"/>
        </a:spcBef>
        <a:spcAft>
          <a:spcPct val="0"/>
        </a:spcAft>
        <a:buClr>
          <a:srgbClr val="4ECFE0"/>
        </a:buClr>
        <a:buSzPct val="65000"/>
        <a:buFont typeface="Wingdings" pitchFamily="2" charset="2"/>
        <a:buChar char="l"/>
        <a:tabLst>
          <a:tab pos="536575" algn="l"/>
        </a:tabLst>
        <a:defRPr kumimoji="1" sz="2000" b="0" cap="none" spc="0">
          <a:ln>
            <a:noFill/>
          </a:ln>
          <a:solidFill>
            <a:schemeClr val="bg2">
              <a:lumMod val="50000"/>
              <a:lumOff val="50000"/>
            </a:schemeClr>
          </a:solidFill>
          <a:effectLst/>
          <a:latin typeface="+mn-ea"/>
          <a:ea typeface="+mn-ea"/>
          <a:cs typeface="Lucida Sans Unicode" pitchFamily="34" charset="0"/>
        </a:defRPr>
      </a:lvl2pPr>
      <a:lvl3pPr marL="808038" indent="-228600" algn="l" rtl="0" eaLnBrk="1" fontAlgn="base" hangingPunct="1">
        <a:spcBef>
          <a:spcPct val="20000"/>
        </a:spcBef>
        <a:spcAft>
          <a:spcPct val="0"/>
        </a:spcAft>
        <a:buClr>
          <a:srgbClr val="4ECFE0"/>
        </a:buClr>
        <a:buSzPct val="65000"/>
        <a:buFont typeface="Wingdings" pitchFamily="2" charset="2"/>
        <a:buChar char="l"/>
        <a:defRPr kumimoji="1" sz="1800" b="0" cap="none" spc="0">
          <a:ln>
            <a:noFill/>
          </a:ln>
          <a:solidFill>
            <a:schemeClr val="bg2">
              <a:lumMod val="50000"/>
              <a:lumOff val="50000"/>
            </a:schemeClr>
          </a:solidFill>
          <a:effectLst/>
          <a:latin typeface="+mn-ea"/>
          <a:ea typeface="+mn-ea"/>
          <a:cs typeface="Lucida Sans Unicode" pitchFamily="34" charset="0"/>
        </a:defRPr>
      </a:lvl3pPr>
      <a:lvl4pPr marL="1071563" indent="-228600" algn="l" rtl="0" eaLnBrk="1" fontAlgn="base" hangingPunct="1">
        <a:spcBef>
          <a:spcPct val="20000"/>
        </a:spcBef>
        <a:spcAft>
          <a:spcPct val="0"/>
        </a:spcAft>
        <a:buClr>
          <a:srgbClr val="4ECFE0"/>
        </a:buClr>
        <a:buSzPct val="65000"/>
        <a:buFont typeface="Wingdings" pitchFamily="2" charset="2"/>
        <a:buChar char="l"/>
        <a:defRPr kumimoji="1" sz="1600" b="0" cap="none" spc="0">
          <a:ln>
            <a:noFill/>
          </a:ln>
          <a:solidFill>
            <a:schemeClr val="bg2">
              <a:lumMod val="50000"/>
              <a:lumOff val="50000"/>
            </a:schemeClr>
          </a:solidFill>
          <a:effectLst/>
          <a:latin typeface="+mn-ea"/>
          <a:ea typeface="+mn-ea"/>
          <a:cs typeface="Lucida Sans Unicode" pitchFamily="34" charset="0"/>
        </a:defRPr>
      </a:lvl4pPr>
      <a:lvl5pPr marL="1339850" indent="-228600" algn="l" rtl="0" eaLnBrk="1" fontAlgn="base" hangingPunct="1">
        <a:spcBef>
          <a:spcPct val="20000"/>
        </a:spcBef>
        <a:spcAft>
          <a:spcPct val="0"/>
        </a:spcAft>
        <a:buClr>
          <a:srgbClr val="4ECFE0"/>
        </a:buClr>
        <a:buSzPct val="65000"/>
        <a:buFont typeface="Wingdings" pitchFamily="2" charset="2"/>
        <a:buChar char="l"/>
        <a:defRPr kumimoji="1" sz="1600" b="0" cap="none" spc="0">
          <a:ln>
            <a:noFill/>
          </a:ln>
          <a:solidFill>
            <a:schemeClr val="bg2">
              <a:lumMod val="50000"/>
              <a:lumOff val="50000"/>
            </a:schemeClr>
          </a:solidFill>
          <a:effectLst/>
          <a:latin typeface="+mn-ea"/>
          <a:ea typeface="+mn-ea"/>
          <a:cs typeface="Lucida Sans Unicode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rgbClr val="4ECFE0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rgbClr val="4ECFE0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rgbClr val="4ECFE0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rgbClr val="4ECFE0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2" name="グループ化 61"/>
          <p:cNvGrpSpPr/>
          <p:nvPr/>
        </p:nvGrpSpPr>
        <p:grpSpPr>
          <a:xfrm>
            <a:off x="1714480" y="3786190"/>
            <a:ext cx="6500858" cy="285752"/>
            <a:chOff x="5572132" y="5000636"/>
            <a:chExt cx="1714512" cy="285752"/>
          </a:xfrm>
        </p:grpSpPr>
        <p:cxnSp>
          <p:nvCxnSpPr>
            <p:cNvPr id="63" name="直線コネクタ 62"/>
            <p:cNvCxnSpPr/>
            <p:nvPr/>
          </p:nvCxnSpPr>
          <p:spPr bwMode="auto">
            <a:xfrm rot="5400000">
              <a:off x="5429256" y="5143512"/>
              <a:ext cx="285752" cy="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64" name="直線コネクタ 63"/>
            <p:cNvCxnSpPr/>
            <p:nvPr/>
          </p:nvCxnSpPr>
          <p:spPr bwMode="auto">
            <a:xfrm>
              <a:off x="5572132" y="5143512"/>
              <a:ext cx="1714512" cy="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65" name="直線コネクタ 64"/>
            <p:cNvCxnSpPr/>
            <p:nvPr/>
          </p:nvCxnSpPr>
          <p:spPr bwMode="auto">
            <a:xfrm rot="5400000">
              <a:off x="7143768" y="5143512"/>
              <a:ext cx="285752" cy="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56" name="フローチャート : 端子 55"/>
          <p:cNvSpPr/>
          <p:nvPr/>
        </p:nvSpPr>
        <p:spPr bwMode="auto">
          <a:xfrm>
            <a:off x="1985944" y="5786454"/>
            <a:ext cx="914400" cy="301752"/>
          </a:xfrm>
          <a:prstGeom prst="flowChartTerminator">
            <a:avLst/>
          </a:prstGeom>
          <a:noFill/>
          <a:ln>
            <a:headEnd type="none" w="med" len="med"/>
            <a:tailEnd type="non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000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pSp>
        <p:nvGrpSpPr>
          <p:cNvPr id="36" name="グループ化 35"/>
          <p:cNvGrpSpPr/>
          <p:nvPr/>
        </p:nvGrpSpPr>
        <p:grpSpPr>
          <a:xfrm>
            <a:off x="1714480" y="5000636"/>
            <a:ext cx="6500858" cy="285752"/>
            <a:chOff x="5572132" y="5000636"/>
            <a:chExt cx="1714512" cy="285752"/>
          </a:xfrm>
        </p:grpSpPr>
        <p:cxnSp>
          <p:nvCxnSpPr>
            <p:cNvPr id="30" name="直線コネクタ 29"/>
            <p:cNvCxnSpPr/>
            <p:nvPr/>
          </p:nvCxnSpPr>
          <p:spPr bwMode="auto">
            <a:xfrm rot="5400000">
              <a:off x="5429256" y="5143512"/>
              <a:ext cx="285752" cy="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32" name="直線コネクタ 31"/>
            <p:cNvCxnSpPr/>
            <p:nvPr/>
          </p:nvCxnSpPr>
          <p:spPr bwMode="auto">
            <a:xfrm>
              <a:off x="5572132" y="5143512"/>
              <a:ext cx="1714512" cy="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35" name="直線コネクタ 34"/>
            <p:cNvCxnSpPr/>
            <p:nvPr/>
          </p:nvCxnSpPr>
          <p:spPr bwMode="auto">
            <a:xfrm rot="5400000">
              <a:off x="7143768" y="5143512"/>
              <a:ext cx="285752" cy="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6" name="角丸四角形 5"/>
          <p:cNvSpPr/>
          <p:nvPr/>
        </p:nvSpPr>
        <p:spPr bwMode="auto">
          <a:xfrm>
            <a:off x="1071538" y="285728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>
                <a:ea typeface="ＭＳ Ｐゴシック" pitchFamily="50" charset="-128"/>
              </a:rPr>
              <a:t>%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7" name="角丸四角形 6"/>
          <p:cNvSpPr/>
          <p:nvPr/>
        </p:nvSpPr>
        <p:spPr bwMode="auto">
          <a:xfrm>
            <a:off x="1071538" y="1785926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 smtClean="0">
                <a:ea typeface="ＭＳ Ｐゴシック" pitchFamily="50" charset="-128"/>
              </a:rPr>
              <a:t>-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8" name="角丸四角形 7"/>
          <p:cNvSpPr/>
          <p:nvPr/>
        </p:nvSpPr>
        <p:spPr bwMode="auto">
          <a:xfrm>
            <a:off x="1071538" y="3000372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 smtClean="0">
                <a:ea typeface="ＭＳ Ｐゴシック" pitchFamily="50" charset="-128"/>
              </a:rPr>
              <a:t>@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9" name="角丸四角形 8"/>
          <p:cNvSpPr/>
          <p:nvPr/>
        </p:nvSpPr>
        <p:spPr bwMode="auto">
          <a:xfrm>
            <a:off x="1071538" y="857232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 smtClean="0">
                <a:ea typeface="ＭＳ Ｐゴシック" pitchFamily="50" charset="-128"/>
              </a:rPr>
              <a:t>#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10" name="角丸四角形 9"/>
          <p:cNvSpPr/>
          <p:nvPr/>
        </p:nvSpPr>
        <p:spPr bwMode="auto">
          <a:xfrm>
            <a:off x="1571604" y="1785926"/>
            <a:ext cx="1428760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dirty="0">
                <a:ea typeface="ＭＳ Ｐゴシック" pitchFamily="50" charset="-128"/>
              </a:rPr>
              <a:t>n</a:t>
            </a:r>
            <a:r>
              <a:rPr kumimoji="1" lang="en-US" dirty="0" smtClean="0">
                <a:ea typeface="ＭＳ Ｐゴシック" pitchFamily="50" charset="-128"/>
              </a:rPr>
              <a:t>ode name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11" name="角丸四角形 10"/>
          <p:cNvSpPr/>
          <p:nvPr/>
        </p:nvSpPr>
        <p:spPr bwMode="auto">
          <a:xfrm>
            <a:off x="3571868" y="1785926"/>
            <a:ext cx="1428760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dirty="0">
                <a:ea typeface="ＭＳ Ｐゴシック" pitchFamily="50" charset="-128"/>
              </a:rPr>
              <a:t>n</a:t>
            </a:r>
            <a:r>
              <a:rPr kumimoji="1" lang="en-US" dirty="0" smtClean="0">
                <a:ea typeface="ＭＳ Ｐゴシック" pitchFamily="50" charset="-128"/>
              </a:rPr>
              <a:t>ode value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12" name="角丸四角形 11"/>
          <p:cNvSpPr/>
          <p:nvPr/>
        </p:nvSpPr>
        <p:spPr bwMode="auto">
          <a:xfrm>
            <a:off x="3071802" y="1785926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>
                <a:ea typeface="ＭＳ Ｐゴシック" pitchFamily="50" charset="-128"/>
              </a:rPr>
              <a:t>: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13" name="角丸四角形 12"/>
          <p:cNvSpPr/>
          <p:nvPr/>
        </p:nvSpPr>
        <p:spPr bwMode="auto">
          <a:xfrm>
            <a:off x="5286380" y="3714752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>
                <a:ea typeface="ＭＳ Ｐゴシック" pitchFamily="50" charset="-128"/>
              </a:rPr>
              <a:t>(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14" name="角丸四角形 13"/>
          <p:cNvSpPr/>
          <p:nvPr/>
        </p:nvSpPr>
        <p:spPr bwMode="auto">
          <a:xfrm>
            <a:off x="7572396" y="3714752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 smtClean="0">
                <a:ea typeface="ＭＳ Ｐゴシック" pitchFamily="50" charset="-128"/>
              </a:rPr>
              <a:t>)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15" name="角丸四角形 14"/>
          <p:cNvSpPr/>
          <p:nvPr/>
        </p:nvSpPr>
        <p:spPr bwMode="auto">
          <a:xfrm>
            <a:off x="3071802" y="3714752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 smtClean="0">
                <a:ea typeface="ＭＳ Ｐゴシック" pitchFamily="50" charset="-128"/>
              </a:rPr>
              <a:t>-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16" name="角丸四角形 15"/>
          <p:cNvSpPr/>
          <p:nvPr/>
        </p:nvSpPr>
        <p:spPr bwMode="auto">
          <a:xfrm>
            <a:off x="3643306" y="3714752"/>
            <a:ext cx="1428760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dirty="0">
                <a:ea typeface="ＭＳ Ｐゴシック" pitchFamily="50" charset="-128"/>
              </a:rPr>
              <a:t>n</a:t>
            </a:r>
            <a:r>
              <a:rPr kumimoji="1" lang="en-US" dirty="0" smtClean="0">
                <a:ea typeface="ＭＳ Ｐゴシック" pitchFamily="50" charset="-128"/>
              </a:rPr>
              <a:t>ode name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19" name="角丸四角形 18"/>
          <p:cNvSpPr/>
          <p:nvPr/>
        </p:nvSpPr>
        <p:spPr bwMode="auto">
          <a:xfrm>
            <a:off x="3571868" y="2428868"/>
            <a:ext cx="1428760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dirty="0">
                <a:ea typeface="ＭＳ Ｐゴシック" pitchFamily="50" charset="-128"/>
              </a:rPr>
              <a:t>n</a:t>
            </a:r>
            <a:r>
              <a:rPr kumimoji="1" lang="en-US" dirty="0" smtClean="0">
                <a:ea typeface="ＭＳ Ｐゴシック" pitchFamily="50" charset="-128"/>
              </a:rPr>
              <a:t>ode name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20" name="角丸四角形 19"/>
          <p:cNvSpPr/>
          <p:nvPr/>
        </p:nvSpPr>
        <p:spPr bwMode="auto">
          <a:xfrm>
            <a:off x="3071802" y="1071546"/>
            <a:ext cx="1428760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dirty="0">
                <a:ea typeface="ＭＳ Ｐゴシック" pitchFamily="50" charset="-128"/>
              </a:rPr>
              <a:t>n</a:t>
            </a:r>
            <a:r>
              <a:rPr kumimoji="1" lang="en-US" dirty="0" smtClean="0">
                <a:ea typeface="ＭＳ Ｐゴシック" pitchFamily="50" charset="-128"/>
              </a:rPr>
              <a:t>ode name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23" name="角丸四角形 22"/>
          <p:cNvSpPr/>
          <p:nvPr/>
        </p:nvSpPr>
        <p:spPr bwMode="auto">
          <a:xfrm>
            <a:off x="5572132" y="2428868"/>
            <a:ext cx="1428760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dirty="0">
                <a:ea typeface="ＭＳ Ｐゴシック" pitchFamily="50" charset="-128"/>
              </a:rPr>
              <a:t>n</a:t>
            </a:r>
            <a:r>
              <a:rPr kumimoji="1" lang="en-US" dirty="0" smtClean="0">
                <a:ea typeface="ＭＳ Ｐゴシック" pitchFamily="50" charset="-128"/>
              </a:rPr>
              <a:t>ode value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24" name="角丸四角形 23"/>
          <p:cNvSpPr/>
          <p:nvPr/>
        </p:nvSpPr>
        <p:spPr bwMode="auto">
          <a:xfrm>
            <a:off x="5072066" y="2428868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>
                <a:ea typeface="ＭＳ Ｐゴシック" pitchFamily="50" charset="-128"/>
              </a:rPr>
              <a:t>: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214282" y="4929198"/>
            <a:ext cx="1285884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1600" dirty="0">
                <a:ea typeface="ＭＳ Ｐゴシック" pitchFamily="50" charset="-128"/>
              </a:rPr>
              <a:t>n</a:t>
            </a:r>
            <a:r>
              <a:rPr kumimoji="1" lang="en-US" sz="1600" dirty="0" smtClean="0">
                <a:ea typeface="ＭＳ Ｐゴシック" pitchFamily="50" charset="-128"/>
              </a:rPr>
              <a:t>ode item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26" name="角丸四角形 25"/>
          <p:cNvSpPr/>
          <p:nvPr/>
        </p:nvSpPr>
        <p:spPr bwMode="auto">
          <a:xfrm>
            <a:off x="1857356" y="4929198"/>
            <a:ext cx="1428760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dirty="0">
                <a:ea typeface="ＭＳ Ｐゴシック" pitchFamily="50" charset="-128"/>
              </a:rPr>
              <a:t>n</a:t>
            </a:r>
            <a:r>
              <a:rPr kumimoji="1" lang="en-US" dirty="0" smtClean="0">
                <a:ea typeface="ＭＳ Ｐゴシック" pitchFamily="50" charset="-128"/>
              </a:rPr>
              <a:t>ode name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grpSp>
        <p:nvGrpSpPr>
          <p:cNvPr id="41" name="グループ化 40"/>
          <p:cNvGrpSpPr/>
          <p:nvPr/>
        </p:nvGrpSpPr>
        <p:grpSpPr>
          <a:xfrm>
            <a:off x="5929322" y="4929198"/>
            <a:ext cx="1928826" cy="428628"/>
            <a:chOff x="5357818" y="4929198"/>
            <a:chExt cx="1928826" cy="428628"/>
          </a:xfrm>
        </p:grpSpPr>
        <p:sp>
          <p:nvSpPr>
            <p:cNvPr id="27" name="角丸四角形 26"/>
            <p:cNvSpPr/>
            <p:nvPr/>
          </p:nvSpPr>
          <p:spPr bwMode="auto">
            <a:xfrm>
              <a:off x="5857884" y="4929198"/>
              <a:ext cx="1428760" cy="4286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dirty="0">
                  <a:ea typeface="ＭＳ Ｐゴシック" pitchFamily="50" charset="-128"/>
                </a:rPr>
                <a:t>n</a:t>
              </a:r>
              <a:r>
                <a:rPr kumimoji="1" lang="en-US" dirty="0" smtClean="0">
                  <a:ea typeface="ＭＳ Ｐゴシック" pitchFamily="50" charset="-128"/>
                </a:rPr>
                <a:t>ode value</a:t>
              </a:r>
              <a:endParaRPr kumimoji="1" lang="en-US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ＭＳ Ｐゴシック" pitchFamily="50" charset="-128"/>
              </a:endParaRPr>
            </a:p>
          </p:txBody>
        </p:sp>
        <p:sp>
          <p:nvSpPr>
            <p:cNvPr id="28" name="角丸四角形 27"/>
            <p:cNvSpPr/>
            <p:nvPr/>
          </p:nvSpPr>
          <p:spPr bwMode="auto">
            <a:xfrm>
              <a:off x="5357818" y="4929198"/>
              <a:ext cx="428628" cy="4286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sz="2000" b="1" dirty="0">
                  <a:ea typeface="ＭＳ Ｐゴシック" pitchFamily="50" charset="-128"/>
                </a:rPr>
                <a:t>:</a:t>
              </a:r>
              <a:endParaRPr kumimoji="1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ＭＳ Ｐゴシック" pitchFamily="50" charset="-128"/>
              </a:endParaRPr>
            </a:p>
          </p:txBody>
        </p:sp>
      </p:grpSp>
      <p:grpSp>
        <p:nvGrpSpPr>
          <p:cNvPr id="40" name="グループ化 39"/>
          <p:cNvGrpSpPr/>
          <p:nvPr/>
        </p:nvGrpSpPr>
        <p:grpSpPr>
          <a:xfrm>
            <a:off x="3714744" y="4929198"/>
            <a:ext cx="1643074" cy="428628"/>
            <a:chOff x="3357554" y="4929198"/>
            <a:chExt cx="1643074" cy="428628"/>
          </a:xfrm>
        </p:grpSpPr>
        <p:sp>
          <p:nvSpPr>
            <p:cNvPr id="37" name="角丸四角形 36"/>
            <p:cNvSpPr/>
            <p:nvPr/>
          </p:nvSpPr>
          <p:spPr bwMode="auto">
            <a:xfrm>
              <a:off x="3857620" y="4929198"/>
              <a:ext cx="642942" cy="4286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dirty="0" smtClean="0">
                  <a:ea typeface="ＭＳ Ｐゴシック" pitchFamily="50" charset="-128"/>
                </a:rPr>
                <a:t>type</a:t>
              </a:r>
              <a:endParaRPr kumimoji="1" lang="en-US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ＭＳ Ｐゴシック" pitchFamily="50" charset="-128"/>
              </a:endParaRPr>
            </a:p>
          </p:txBody>
        </p:sp>
        <p:sp>
          <p:nvSpPr>
            <p:cNvPr id="38" name="角丸四角形 37"/>
            <p:cNvSpPr/>
            <p:nvPr/>
          </p:nvSpPr>
          <p:spPr bwMode="auto">
            <a:xfrm>
              <a:off x="3357554" y="4929198"/>
              <a:ext cx="428628" cy="4286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sz="2000" b="1" dirty="0" smtClean="0">
                  <a:ea typeface="ＭＳ Ｐゴシック" pitchFamily="50" charset="-128"/>
                </a:rPr>
                <a:t>[</a:t>
              </a:r>
              <a:endParaRPr kumimoji="1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ＭＳ Ｐゴシック" pitchFamily="50" charset="-128"/>
              </a:endParaRPr>
            </a:p>
          </p:txBody>
        </p:sp>
        <p:sp>
          <p:nvSpPr>
            <p:cNvPr id="39" name="角丸四角形 38"/>
            <p:cNvSpPr/>
            <p:nvPr/>
          </p:nvSpPr>
          <p:spPr bwMode="auto">
            <a:xfrm>
              <a:off x="4572000" y="4929198"/>
              <a:ext cx="428628" cy="4286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sz="2000" b="1" dirty="0" smtClean="0">
                  <a:ea typeface="ＭＳ Ｐゴシック" pitchFamily="50" charset="-128"/>
                </a:rPr>
                <a:t>]</a:t>
              </a:r>
              <a:endParaRPr kumimoji="1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ＭＳ Ｐゴシック" pitchFamily="50" charset="-128"/>
              </a:endParaRPr>
            </a:p>
          </p:txBody>
        </p:sp>
      </p:grpSp>
      <p:sp>
        <p:nvSpPr>
          <p:cNvPr id="42" name="左大かっこ 41"/>
          <p:cNvSpPr/>
          <p:nvPr/>
        </p:nvSpPr>
        <p:spPr bwMode="auto">
          <a:xfrm rot="16200000">
            <a:off x="4321967" y="4321975"/>
            <a:ext cx="428628" cy="2071702"/>
          </a:xfrm>
          <a:prstGeom prst="leftBracke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000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43" name="左大かっこ 42"/>
          <p:cNvSpPr/>
          <p:nvPr/>
        </p:nvSpPr>
        <p:spPr bwMode="auto">
          <a:xfrm rot="16200000">
            <a:off x="6679421" y="4250538"/>
            <a:ext cx="428628" cy="2214578"/>
          </a:xfrm>
          <a:prstGeom prst="leftBracke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000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44" name="角丸四角形 43"/>
          <p:cNvSpPr/>
          <p:nvPr/>
        </p:nvSpPr>
        <p:spPr bwMode="auto">
          <a:xfrm>
            <a:off x="642910" y="5572140"/>
            <a:ext cx="857256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1600" dirty="0" smtClean="0">
                <a:ea typeface="ＭＳ Ｐゴシック" pitchFamily="50" charset="-128"/>
              </a:rPr>
              <a:t>indent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grpSp>
        <p:nvGrpSpPr>
          <p:cNvPr id="45" name="グループ化 44"/>
          <p:cNvGrpSpPr/>
          <p:nvPr/>
        </p:nvGrpSpPr>
        <p:grpSpPr>
          <a:xfrm>
            <a:off x="1714480" y="5643578"/>
            <a:ext cx="1500198" cy="285752"/>
            <a:chOff x="5572132" y="5000636"/>
            <a:chExt cx="1714512" cy="285752"/>
          </a:xfrm>
        </p:grpSpPr>
        <p:cxnSp>
          <p:nvCxnSpPr>
            <p:cNvPr id="46" name="直線コネクタ 45"/>
            <p:cNvCxnSpPr/>
            <p:nvPr/>
          </p:nvCxnSpPr>
          <p:spPr bwMode="auto">
            <a:xfrm rot="5400000">
              <a:off x="5429256" y="5143512"/>
              <a:ext cx="285752" cy="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47" name="直線コネクタ 46"/>
            <p:cNvCxnSpPr/>
            <p:nvPr/>
          </p:nvCxnSpPr>
          <p:spPr bwMode="auto">
            <a:xfrm>
              <a:off x="5572132" y="5143512"/>
              <a:ext cx="1714512" cy="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48" name="直線コネクタ 47"/>
            <p:cNvCxnSpPr/>
            <p:nvPr/>
          </p:nvCxnSpPr>
          <p:spPr bwMode="auto">
            <a:xfrm rot="5400000">
              <a:off x="7143768" y="5143512"/>
              <a:ext cx="285752" cy="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53" name="角丸四角形 52"/>
          <p:cNvSpPr/>
          <p:nvPr/>
        </p:nvSpPr>
        <p:spPr bwMode="auto">
          <a:xfrm>
            <a:off x="2214546" y="5572140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dirty="0" smtClean="0">
                <a:ea typeface="ＭＳ Ｐゴシック" pitchFamily="50" charset="-128"/>
              </a:rPr>
              <a:t>“ “</a:t>
            </a:r>
            <a:endParaRPr kumimoji="1" lang="en-US" sz="20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58" name="角丸四角形 57"/>
          <p:cNvSpPr/>
          <p:nvPr/>
        </p:nvSpPr>
        <p:spPr bwMode="auto">
          <a:xfrm>
            <a:off x="214282" y="4286256"/>
            <a:ext cx="1285884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1600" dirty="0" smtClean="0">
                <a:ea typeface="ＭＳ Ｐゴシック" pitchFamily="50" charset="-128"/>
              </a:rPr>
              <a:t>comment</a:t>
            </a:r>
            <a:endParaRPr kumimoji="1" lang="en-US" sz="16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59" name="角丸四角形 58"/>
          <p:cNvSpPr/>
          <p:nvPr/>
        </p:nvSpPr>
        <p:spPr bwMode="auto">
          <a:xfrm>
            <a:off x="1714480" y="4286256"/>
            <a:ext cx="428628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2000" b="1" dirty="0" smtClean="0">
                <a:ea typeface="ＭＳ Ｐゴシック" pitchFamily="50" charset="-128"/>
              </a:rPr>
              <a:t>#</a:t>
            </a:r>
            <a:endParaRPr kumimoji="1" lang="en-US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60" name="角丸四角形 59"/>
          <p:cNvSpPr/>
          <p:nvPr/>
        </p:nvSpPr>
        <p:spPr bwMode="auto">
          <a:xfrm>
            <a:off x="642910" y="3714752"/>
            <a:ext cx="857256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1600" dirty="0" smtClean="0">
                <a:ea typeface="ＭＳ Ｐゴシック" pitchFamily="50" charset="-128"/>
              </a:rPr>
              <a:t>node</a:t>
            </a:r>
            <a:endParaRPr kumimoji="1" lang="en-US" sz="16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61" name="角丸四角形 60"/>
          <p:cNvSpPr/>
          <p:nvPr/>
        </p:nvSpPr>
        <p:spPr bwMode="auto">
          <a:xfrm>
            <a:off x="2000232" y="3714752"/>
            <a:ext cx="857256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1600" dirty="0" smtClean="0">
                <a:ea typeface="ＭＳ Ｐゴシック" pitchFamily="50" charset="-128"/>
              </a:rPr>
              <a:t>indent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  <p:sp>
        <p:nvSpPr>
          <p:cNvPr id="66" name="角丸四角形 65"/>
          <p:cNvSpPr/>
          <p:nvPr/>
        </p:nvSpPr>
        <p:spPr bwMode="auto">
          <a:xfrm>
            <a:off x="6000760" y="3714752"/>
            <a:ext cx="1285884" cy="42862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sz="1600" dirty="0">
                <a:ea typeface="ＭＳ Ｐゴシック" pitchFamily="50" charset="-128"/>
              </a:rPr>
              <a:t>n</a:t>
            </a:r>
            <a:r>
              <a:rPr kumimoji="1" lang="en-US" sz="1600" dirty="0" smtClean="0">
                <a:ea typeface="ＭＳ Ｐゴシック" pitchFamily="50" charset="-128"/>
              </a:rPr>
              <a:t>ode item</a:t>
            </a:r>
            <a:endParaRPr kumimoji="1" lang="en-US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ＭＳ Ｐゴシック" pitchFamily="50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ilkweaver">
  <a:themeElements>
    <a:clrScheme name="SilkWeaver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Verdana">
      <a:majorFont>
        <a:latin typeface="Verdana"/>
        <a:ea typeface="メイリオ"/>
        <a:cs typeface=""/>
      </a:majorFont>
      <a:minorFont>
        <a:latin typeface="Verdana"/>
        <a:ea typeface="メイリオ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lnDef>
  </a:objectDefaults>
  <a:extraClrSchemeLst>
    <a:extraClrScheme>
      <a:clrScheme name="XerialProject 1">
        <a:dk1>
          <a:srgbClr val="0099CC"/>
        </a:dk1>
        <a:lt1>
          <a:srgbClr val="FFFFFF"/>
        </a:lt1>
        <a:dk2>
          <a:srgbClr val="006699"/>
        </a:dk2>
        <a:lt2>
          <a:srgbClr val="FFFFCC"/>
        </a:lt2>
        <a:accent1>
          <a:srgbClr val="9999FF"/>
        </a:accent1>
        <a:accent2>
          <a:srgbClr val="FFCC99"/>
        </a:accent2>
        <a:accent3>
          <a:srgbClr val="AAB8CA"/>
        </a:accent3>
        <a:accent4>
          <a:srgbClr val="DADADA"/>
        </a:accent4>
        <a:accent5>
          <a:srgbClr val="CACAFF"/>
        </a:accent5>
        <a:accent6>
          <a:srgbClr val="E7B98A"/>
        </a:accent6>
        <a:hlink>
          <a:srgbClr val="B4FEFA"/>
        </a:hlink>
        <a:folHlink>
          <a:srgbClr val="FF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XerialProject 2">
        <a:dk1>
          <a:srgbClr val="0099CC"/>
        </a:dk1>
        <a:lt1>
          <a:srgbClr val="FFFFFF"/>
        </a:lt1>
        <a:dk2>
          <a:srgbClr val="006699"/>
        </a:dk2>
        <a:lt2>
          <a:srgbClr val="FFFFCC"/>
        </a:lt2>
        <a:accent1>
          <a:srgbClr val="9999FF"/>
        </a:accent1>
        <a:accent2>
          <a:srgbClr val="FFE0C1"/>
        </a:accent2>
        <a:accent3>
          <a:srgbClr val="AAB8CA"/>
        </a:accent3>
        <a:accent4>
          <a:srgbClr val="DADADA"/>
        </a:accent4>
        <a:accent5>
          <a:srgbClr val="CACAFF"/>
        </a:accent5>
        <a:accent6>
          <a:srgbClr val="E7CBAF"/>
        </a:accent6>
        <a:hlink>
          <a:srgbClr val="E7FFFE"/>
        </a:hlink>
        <a:folHlink>
          <a:srgbClr val="FFE5E5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XerialProject 3">
        <a:dk1>
          <a:srgbClr val="0099CC"/>
        </a:dk1>
        <a:lt1>
          <a:srgbClr val="FFFFFF"/>
        </a:lt1>
        <a:dk2>
          <a:srgbClr val="006699"/>
        </a:dk2>
        <a:lt2>
          <a:srgbClr val="FFFFCC"/>
        </a:lt2>
        <a:accent1>
          <a:srgbClr val="9999FF"/>
        </a:accent1>
        <a:accent2>
          <a:srgbClr val="FFC19B"/>
        </a:accent2>
        <a:accent3>
          <a:srgbClr val="AAB8CA"/>
        </a:accent3>
        <a:accent4>
          <a:srgbClr val="DADADA"/>
        </a:accent4>
        <a:accent5>
          <a:srgbClr val="CACAFF"/>
        </a:accent5>
        <a:accent6>
          <a:srgbClr val="E7AF8C"/>
        </a:accent6>
        <a:hlink>
          <a:srgbClr val="B4FEFA"/>
        </a:hlink>
        <a:folHlink>
          <a:srgbClr val="FF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XerialProject 4">
        <a:dk1>
          <a:srgbClr val="0099CC"/>
        </a:dk1>
        <a:lt1>
          <a:srgbClr val="FFFFFF"/>
        </a:lt1>
        <a:dk2>
          <a:srgbClr val="006699"/>
        </a:dk2>
        <a:lt2>
          <a:srgbClr val="FFFFCC"/>
        </a:lt2>
        <a:accent1>
          <a:srgbClr val="9999FF"/>
        </a:accent1>
        <a:accent2>
          <a:srgbClr val="FFE5D5"/>
        </a:accent2>
        <a:accent3>
          <a:srgbClr val="AAB8CA"/>
        </a:accent3>
        <a:accent4>
          <a:srgbClr val="DADADA"/>
        </a:accent4>
        <a:accent5>
          <a:srgbClr val="CACAFF"/>
        </a:accent5>
        <a:accent6>
          <a:srgbClr val="E7CFC1"/>
        </a:accent6>
        <a:hlink>
          <a:srgbClr val="B4FEFA"/>
        </a:hlink>
        <a:folHlink>
          <a:srgbClr val="FF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XerialProject 5">
        <a:dk1>
          <a:srgbClr val="0099CC"/>
        </a:dk1>
        <a:lt1>
          <a:srgbClr val="FFFFFF"/>
        </a:lt1>
        <a:dk2>
          <a:srgbClr val="006699"/>
        </a:dk2>
        <a:lt2>
          <a:srgbClr val="FFFF99"/>
        </a:lt2>
        <a:accent1>
          <a:srgbClr val="9999FF"/>
        </a:accent1>
        <a:accent2>
          <a:srgbClr val="FFE5D5"/>
        </a:accent2>
        <a:accent3>
          <a:srgbClr val="AAB8CA"/>
        </a:accent3>
        <a:accent4>
          <a:srgbClr val="DADADA"/>
        </a:accent4>
        <a:accent5>
          <a:srgbClr val="CACAFF"/>
        </a:accent5>
        <a:accent6>
          <a:srgbClr val="E7CFC1"/>
        </a:accent6>
        <a:hlink>
          <a:srgbClr val="B4FEFA"/>
        </a:hlink>
        <a:folHlink>
          <a:srgbClr val="FFCCCC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silkweaver</Template>
  <TotalTime>29</TotalTime>
  <Words>40</Words>
  <Application>Microsoft Office PowerPoint</Application>
  <PresentationFormat>画面に合わせる (4:3)</PresentationFormat>
  <Paragraphs>29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silkweaver</vt:lpstr>
      <vt:lpstr>スライド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Taro L. Saito</dc:creator>
  <cp:lastModifiedBy>Taro L. Saito</cp:lastModifiedBy>
  <cp:revision>2</cp:revision>
  <dcterms:created xsi:type="dcterms:W3CDTF">2010-01-18T09:19:21Z</dcterms:created>
  <dcterms:modified xsi:type="dcterms:W3CDTF">2010-01-18T09:49:14Z</dcterms:modified>
</cp:coreProperties>
</file>

<file path=docProps/thumbnail.jpeg>
</file>