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9" r:id="rId3"/>
    <p:sldId id="257" r:id="rId4"/>
    <p:sldId id="261" r:id="rId5"/>
    <p:sldId id="280" r:id="rId6"/>
    <p:sldId id="260" r:id="rId7"/>
    <p:sldId id="262" r:id="rId8"/>
    <p:sldId id="270" r:id="rId9"/>
    <p:sldId id="263" r:id="rId10"/>
    <p:sldId id="264" r:id="rId11"/>
    <p:sldId id="281" r:id="rId12"/>
    <p:sldId id="276" r:id="rId13"/>
    <p:sldId id="265" r:id="rId14"/>
    <p:sldId id="271" r:id="rId15"/>
    <p:sldId id="267" r:id="rId16"/>
    <p:sldId id="268" r:id="rId17"/>
    <p:sldId id="266" r:id="rId18"/>
    <p:sldId id="269" r:id="rId19"/>
    <p:sldId id="273" r:id="rId20"/>
    <p:sldId id="279" r:id="rId21"/>
    <p:sldId id="275" r:id="rId22"/>
    <p:sldId id="278" r:id="rId23"/>
    <p:sldId id="277" r:id="rId24"/>
    <p:sldId id="274" r:id="rId25"/>
    <p:sldId id="272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3" autoAdjust="0"/>
    <p:restoredTop sz="94609" autoAdjust="0"/>
  </p:normalViewPr>
  <p:slideViewPr>
    <p:cSldViewPr>
      <p:cViewPr varScale="1">
        <p:scale>
          <a:sx n="115" d="100"/>
          <a:sy n="115" d="100"/>
        </p:scale>
        <p:origin x="-93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91A88-B9A4-409B-AB24-C52647EBC6C1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85563E-B3DA-4A9B-93AD-A80D3C89C0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 the right side is the picture called “Statue of a miner”. I snapped it in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Kunta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Hora</a:t>
            </a:r>
            <a:r>
              <a:rPr lang="en-US" baseline="0" dirty="0" smtClean="0"/>
              <a:t>, Czech </a:t>
            </a:r>
            <a:r>
              <a:rPr lang="en-US" baseline="0" dirty="0" err="1" smtClean="0"/>
              <a:t>Repulbic</a:t>
            </a:r>
            <a:r>
              <a:rPr lang="en-US" baseline="0" dirty="0" smtClean="0"/>
              <a:t> about 10 years ago. More specifically, it is a statute of a miner mining for </a:t>
            </a:r>
            <a:r>
              <a:rPr lang="en-US" baseline="0" dirty="0" err="1" smtClean="0"/>
              <a:t>sivler</a:t>
            </a:r>
            <a:r>
              <a:rPr lang="en-US" baseline="0" dirty="0" smtClean="0"/>
              <a:t> for a state mint. It was a heavy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85563E-B3DA-4A9B-93AD-A80D3C89C02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85563E-B3DA-4A9B-93AD-A80D3C89C02D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CDF6120-F1F0-4C60-9FE9-39AC71A9C79D}" type="datetimeFigureOut">
              <a:rPr lang="en-US" smtClean="0"/>
              <a:pPr/>
              <a:t>4/17/2014</a:t>
            </a:fld>
            <a:endParaRPr lang="en-US" sz="16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CDF6120-F1F0-4C60-9FE9-39AC71A9C79D}" type="datetimeFigureOut">
              <a:rPr lang="en-US" smtClean="0"/>
              <a:pPr/>
              <a:t>4/17/2014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DF6120-F1F0-4C60-9FE9-39AC71A9C79D}" type="datetimeFigureOut">
              <a:rPr lang="en-US" smtClean="0"/>
              <a:pPr/>
              <a:t>4/17/2014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CDF6120-F1F0-4C60-9FE9-39AC71A9C79D}" type="datetimeFigureOut">
              <a:rPr lang="en-US" smtClean="0"/>
              <a:pPr/>
              <a:t>4/17/2014</a:t>
            </a:fld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://stratosphere.eu/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mahout.apache.org/users/dim-reduction/ssvd.html" TargetMode="External"/><Relationship Id="rId2" Type="http://schemas.openxmlformats.org/officeDocument/2006/relationships/hyperlink" Target="http://mahout.apache.org/users/sparkbindings/home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eatheringthrutechdays.blogspot.com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3886200"/>
            <a:ext cx="7086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Mahout </a:t>
            </a:r>
            <a:r>
              <a:rPr lang="en-US" dirty="0" err="1" smtClean="0"/>
              <a:t>Scala</a:t>
            </a:r>
            <a:r>
              <a:rPr lang="en-US" dirty="0" smtClean="0"/>
              <a:t> and Spark Bindings:</a:t>
            </a:r>
            <a:br>
              <a:rPr lang="en-US" dirty="0" smtClean="0"/>
            </a:br>
            <a:r>
              <a:rPr lang="en-US" sz="2200" dirty="0" smtClean="0"/>
              <a:t>Bringing algebraic semantics </a:t>
            </a:r>
            <a:br>
              <a:rPr lang="en-US" sz="2200" dirty="0" smtClean="0"/>
            </a:br>
            <a:endParaRPr lang="en-US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Dmitriy Lyubimov </a:t>
            </a:r>
            <a:br>
              <a:rPr lang="en-US" dirty="0" smtClean="0"/>
            </a:br>
            <a:r>
              <a:rPr lang="en-US" dirty="0" smtClean="0"/>
              <a:t>2014</a:t>
            </a:r>
            <a:endParaRPr lang="en-US" dirty="0"/>
          </a:p>
        </p:txBody>
      </p:sp>
      <p:pic>
        <p:nvPicPr>
          <p:cNvPr id="1028" name="Picture 4" descr="https://cms.apache.org/mahout/wc/browse/dlyubimov-9KUud5/trunk/content/images/mantle-asf.png?action=stati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1381124" cy="543835"/>
          </a:xfrm>
          <a:prstGeom prst="rect">
            <a:avLst/>
          </a:prstGeom>
          <a:noFill/>
        </p:spPr>
      </p:pic>
      <p:pic>
        <p:nvPicPr>
          <p:cNvPr id="1026" name="Picture 2" descr="https://cms.apache.org/mahout/wc/browse/dlyubimov-9KUud5/trunk/content/images/mahout-logo-100.png?action=stati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9006226">
            <a:off x="1007894" y="2021958"/>
            <a:ext cx="2276475" cy="952500"/>
          </a:xfrm>
          <a:prstGeom prst="rect">
            <a:avLst/>
          </a:prstGeom>
          <a:noFill/>
        </p:spPr>
      </p:pic>
      <p:pic>
        <p:nvPicPr>
          <p:cNvPr id="1030" name="Picture 6" descr="Spira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97274">
            <a:off x="2583113" y="2860325"/>
            <a:ext cx="381000" cy="561234"/>
          </a:xfrm>
          <a:prstGeom prst="rect">
            <a:avLst/>
          </a:prstGeom>
          <a:noFill/>
        </p:spPr>
      </p:pic>
      <p:pic>
        <p:nvPicPr>
          <p:cNvPr id="1032" name="Picture 8" descr="http://spark.apache.org/images/spark-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312998">
            <a:off x="4191000" y="2209800"/>
            <a:ext cx="1291506" cy="685800"/>
          </a:xfrm>
          <a:prstGeom prst="rect">
            <a:avLst/>
          </a:prstGeom>
          <a:noFill/>
        </p:spPr>
      </p:pic>
      <p:pic>
        <p:nvPicPr>
          <p:cNvPr id="1034" name="Picture 10" descr="https://cms.apache.org/mahout/wc/browse/dlyubimov-9KUud5/trunk/content/images/mantle-hadoop.png?action=static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682815">
            <a:off x="2321172" y="2297558"/>
            <a:ext cx="3289801" cy="1295400"/>
          </a:xfrm>
          <a:prstGeom prst="rect">
            <a:avLst/>
          </a:prstGeom>
          <a:noFill/>
        </p:spPr>
      </p:pic>
      <p:pic>
        <p:nvPicPr>
          <p:cNvPr id="10" name="Picture 12" descr="A statue of a mine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0" y="-76200"/>
            <a:ext cx="2670048" cy="4000072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>
                <a:alpha val="68000"/>
              </a:srgbClr>
            </a:outerShdw>
            <a:softEdge rad="635000"/>
          </a:effectLst>
        </p:spPr>
      </p:pic>
      <p:pic>
        <p:nvPicPr>
          <p:cNvPr id="1038" name="Picture 14" descr="R log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8866652">
            <a:off x="3580764" y="1572975"/>
            <a:ext cx="601579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4" dur="100" decel="5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5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6" dur="100" decel="100000" autoRev="1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Delayed execution </a:t>
            </a:r>
            <a:r>
              <a:rPr lang="en-US" smtClean="0"/>
              <a:t>and 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3048000" cy="493776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Optimizer action</a:t>
            </a:r>
          </a:p>
          <a:p>
            <a:pPr lvl="1"/>
            <a:r>
              <a:rPr lang="en-US" dirty="0" smtClean="0"/>
              <a:t>Defines optimization granularity</a:t>
            </a:r>
          </a:p>
          <a:p>
            <a:pPr lvl="1"/>
            <a:r>
              <a:rPr lang="en-US" dirty="0" smtClean="0"/>
              <a:t>Guarantees the result will be formed in its entirety</a:t>
            </a:r>
          </a:p>
          <a:p>
            <a:endParaRPr lang="en-US" dirty="0" smtClean="0"/>
          </a:p>
          <a:p>
            <a:r>
              <a:rPr lang="en-US" dirty="0" smtClean="0"/>
              <a:t>Computational action</a:t>
            </a:r>
          </a:p>
          <a:p>
            <a:pPr lvl="1"/>
            <a:r>
              <a:rPr lang="en-US" dirty="0" smtClean="0"/>
              <a:t>Actually triggers Spark action</a:t>
            </a:r>
          </a:p>
          <a:p>
            <a:r>
              <a:rPr lang="en-US" dirty="0" smtClean="0"/>
              <a:t>Optimizer actions are implicitly triggered by computation</a:t>
            </a:r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657600" y="1216152"/>
            <a:ext cx="5016246" cy="4937760"/>
          </a:xfrm>
          <a:ln>
            <a:solidFill>
              <a:schemeClr val="bg1">
                <a:lumMod val="5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// Example: A = B’U</a:t>
            </a: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// Logical DAG:</a:t>
            </a: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drmA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drmB.t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%*%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drmU</a:t>
            </a: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// Physical DAG:</a:t>
            </a: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drmA.checkpoint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() </a:t>
            </a: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drmA.writeDrm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(path)</a:t>
            </a: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drmB.t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%*%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drmU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).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writeDRM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(path)</a:t>
            </a: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computational paths</a:t>
            </a:r>
            <a:endParaRPr lang="en-US" dirty="0"/>
          </a:p>
        </p:txBody>
      </p:sp>
      <p:sp>
        <p:nvSpPr>
          <p:cNvPr id="1026" name="AutoShape 2" descr="Inline image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8" name="AutoShape 4" descr="Inline image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0" name="AutoShape 6" descr="Inline image 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1" name="Picture 7" descr="C:\Users\Administrator\Downloads\ss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8507842" cy="5106207"/>
          </a:xfrm>
          <a:prstGeom prst="rect">
            <a:avLst/>
          </a:prstGeom>
          <a:noFill/>
        </p:spPr>
      </p:pic>
      <p:cxnSp>
        <p:nvCxnSpPr>
          <p:cNvPr id="8" name="Straight Connector 7"/>
          <p:cNvCxnSpPr/>
          <p:nvPr/>
        </p:nvCxnSpPr>
        <p:spPr>
          <a:xfrm>
            <a:off x="4572000" y="1219200"/>
            <a:ext cx="0" cy="51062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Checkpoint caching (maps 1:1 to Spark)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>
              <a:buNone/>
            </a:pPr>
            <a:endParaRPr lang="en-US" dirty="0" smtClean="0"/>
          </a:p>
          <a:p>
            <a:r>
              <a:rPr lang="en-US" dirty="0" smtClean="0">
                <a:latin typeface="+mj-lt"/>
              </a:rPr>
              <a:t>Checkpoint</a:t>
            </a:r>
            <a:r>
              <a:rPr lang="en-US" dirty="0" smtClean="0"/>
              <a:t> caching is a combination of </a:t>
            </a:r>
            <a:r>
              <a:rPr lang="en-US" b="1" dirty="0" smtClean="0"/>
              <a:t>None </a:t>
            </a:r>
            <a:r>
              <a:rPr lang="en-US" dirty="0" smtClean="0"/>
              <a:t>| </a:t>
            </a:r>
            <a:r>
              <a:rPr lang="en-US" b="1" dirty="0" smtClean="0"/>
              <a:t>in-memory | disk | serialized | replicated</a:t>
            </a:r>
            <a:r>
              <a:rPr lang="en-US" dirty="0" smtClean="0"/>
              <a:t> options</a:t>
            </a:r>
          </a:p>
          <a:p>
            <a:endParaRPr lang="en-US" dirty="0" smtClean="0"/>
          </a:p>
          <a:p>
            <a:r>
              <a:rPr lang="en-US" dirty="0" smtClean="0"/>
              <a:t>Method “checkpoint()” signature:</a:t>
            </a:r>
          </a:p>
          <a:p>
            <a:endParaRPr lang="en-US" dirty="0" smtClean="0"/>
          </a:p>
          <a:p>
            <a:pPr lvl="1">
              <a:buNone/>
            </a:pP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def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checkpoint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dirty="0" err="1" smtClean="0">
                <a:latin typeface="Courier New" pitchFamily="49" charset="0"/>
                <a:cs typeface="Courier New" pitchFamily="49" charset="0"/>
              </a:rPr>
              <a:t>sLevel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: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StorageLevel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=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StorageLevel.MEMORY_ONLY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):</a:t>
            </a:r>
            <a:r>
              <a:rPr lang="en-US" sz="18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CheckpointedDrm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[K]</a:t>
            </a:r>
          </a:p>
          <a:p>
            <a:pPr lvl="1">
              <a:buNone/>
            </a:pPr>
            <a:endParaRPr lang="en-US" sz="1800" b="1" dirty="0" smtClean="0"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Unpin data when no longer needed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r>
              <a:rPr lang="en-US" sz="1800" b="1" dirty="0" err="1" smtClean="0">
                <a:latin typeface="Courier New" pitchFamily="49" charset="0"/>
                <a:cs typeface="Courier New" pitchFamily="49" charset="0"/>
              </a:rPr>
              <a:t>drmA.uncache</a:t>
            </a:r>
            <a:r>
              <a:rPr lang="en-US" sz="1800" b="1" dirty="0" smtClean="0">
                <a:latin typeface="Courier New" pitchFamily="49" charset="0"/>
                <a:cs typeface="Courier New" pitchFamily="49" charset="0"/>
              </a:rPr>
              <a:t>()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Optimization factors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Geometry (size) of operands</a:t>
            </a:r>
          </a:p>
          <a:p>
            <a:r>
              <a:rPr lang="en-US" dirty="0" smtClean="0"/>
              <a:t>Orientation of operands</a:t>
            </a:r>
          </a:p>
          <a:p>
            <a:r>
              <a:rPr lang="en-US" dirty="0" smtClean="0"/>
              <a:t>Whether identically partitioned</a:t>
            </a:r>
          </a:p>
          <a:p>
            <a:r>
              <a:rPr lang="en-US" dirty="0" smtClean="0"/>
              <a:t>Whether computational paths are shared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E. g.: Matrix multiplication:</a:t>
            </a:r>
          </a:p>
          <a:p>
            <a:r>
              <a:rPr lang="en-US" dirty="0" smtClean="0"/>
              <a:t>5 physical operators for </a:t>
            </a:r>
            <a:r>
              <a:rPr lang="en-US" dirty="0" err="1" smtClean="0"/>
              <a:t>drmA</a:t>
            </a:r>
            <a:r>
              <a:rPr lang="en-US" dirty="0" smtClean="0"/>
              <a:t> %*% </a:t>
            </a:r>
            <a:r>
              <a:rPr lang="en-US" dirty="0" err="1" smtClean="0"/>
              <a:t>drmB</a:t>
            </a:r>
            <a:endParaRPr lang="en-US" dirty="0" smtClean="0"/>
          </a:p>
          <a:p>
            <a:r>
              <a:rPr lang="en-US" dirty="0" smtClean="0"/>
              <a:t>2 operators for </a:t>
            </a:r>
            <a:r>
              <a:rPr lang="en-US" dirty="0" err="1" smtClean="0"/>
              <a:t>drmA</a:t>
            </a:r>
            <a:r>
              <a:rPr lang="en-US" dirty="0" smtClean="0"/>
              <a:t> %*% </a:t>
            </a:r>
            <a:r>
              <a:rPr lang="en-US" dirty="0" err="1" smtClean="0"/>
              <a:t>inCoreA</a:t>
            </a:r>
            <a:endParaRPr lang="en-US" dirty="0" smtClean="0"/>
          </a:p>
          <a:p>
            <a:r>
              <a:rPr lang="en-US" dirty="0" smtClean="0"/>
              <a:t>1 operator for </a:t>
            </a:r>
            <a:r>
              <a:rPr lang="en-US" dirty="0" err="1" smtClean="0"/>
              <a:t>drm</a:t>
            </a:r>
            <a:r>
              <a:rPr lang="en-US" dirty="0" smtClean="0"/>
              <a:t> A %*% x </a:t>
            </a:r>
          </a:p>
          <a:p>
            <a:r>
              <a:rPr lang="en-US" dirty="0" smtClean="0"/>
              <a:t>1 operator for x %*% </a:t>
            </a:r>
            <a:r>
              <a:rPr lang="en-US" dirty="0" err="1" smtClean="0"/>
              <a:t>drmA</a:t>
            </a:r>
            <a:endParaRPr lang="en-US" dirty="0" smtClean="0"/>
          </a:p>
          <a:p>
            <a:pPr>
              <a:buNone/>
            </a:pPr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b="1" dirty="0" smtClean="0">
              <a:latin typeface="Courier New" pitchFamily="49" charset="0"/>
              <a:cs typeface="Courier New" pitchFamily="49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 Stack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066800" y="2133600"/>
            <a:ext cx="5257800" cy="9906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Logical translation layer </a:t>
            </a:r>
            <a:b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(Optimizer)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914399" y="1295399"/>
            <a:ext cx="7467599" cy="685800"/>
            <a:chOff x="2896496" y="4366846"/>
            <a:chExt cx="2459915" cy="738554"/>
          </a:xfrm>
        </p:grpSpPr>
        <p:sp>
          <p:nvSpPr>
            <p:cNvPr id="13" name="Rounded Rectangle 12"/>
            <p:cNvSpPr/>
            <p:nvPr/>
          </p:nvSpPr>
          <p:spPr>
            <a:xfrm>
              <a:off x="2896496" y="4366846"/>
              <a:ext cx="2459915" cy="738554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Algebraic DSL (“syntactic sugar”)</a:t>
              </a:r>
              <a:endPara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8" name="Picture 6" descr="Spir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56007" y="4777155"/>
              <a:ext cx="50301" cy="228600"/>
            </a:xfrm>
            <a:prstGeom prst="rect">
              <a:avLst/>
            </a:prstGeom>
            <a:noFill/>
          </p:spPr>
        </p:pic>
      </p:grpSp>
      <p:grpSp>
        <p:nvGrpSpPr>
          <p:cNvPr id="11" name="Group 10"/>
          <p:cNvGrpSpPr/>
          <p:nvPr/>
        </p:nvGrpSpPr>
        <p:grpSpPr>
          <a:xfrm>
            <a:off x="3048000" y="4419600"/>
            <a:ext cx="1832207" cy="1831172"/>
            <a:chOff x="3657600" y="4267200"/>
            <a:chExt cx="1398444" cy="1842651"/>
          </a:xfrm>
        </p:grpSpPr>
        <p:sp>
          <p:nvSpPr>
            <p:cNvPr id="6" name="Rounded Rectangle 5"/>
            <p:cNvSpPr/>
            <p:nvPr/>
          </p:nvSpPr>
          <p:spPr>
            <a:xfrm>
              <a:off x="3657600" y="4267200"/>
              <a:ext cx="1221364" cy="1763585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bg2">
                      <a:tint val="85000"/>
                      <a:satMod val="155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HDFS</a:t>
              </a:r>
              <a:endPara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pic>
          <p:nvPicPr>
            <p:cNvPr id="10" name="Picture 10" descr="https://cms.apache.org/mahout/wc/browse/dlyubimov-9KUud5/trunk/content/images/mantle-hadoop.png?action=stati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715760" y="5340686"/>
              <a:ext cx="1340284" cy="769165"/>
            </a:xfrm>
            <a:prstGeom prst="rect">
              <a:avLst/>
            </a:prstGeom>
            <a:noFill/>
          </p:spPr>
        </p:pic>
      </p:grpSp>
      <p:grpSp>
        <p:nvGrpSpPr>
          <p:cNvPr id="20" name="Group 19"/>
          <p:cNvGrpSpPr/>
          <p:nvPr/>
        </p:nvGrpSpPr>
        <p:grpSpPr>
          <a:xfrm>
            <a:off x="1066799" y="3809999"/>
            <a:ext cx="3581400" cy="533400"/>
            <a:chOff x="3048000" y="4191000"/>
            <a:chExt cx="4558145" cy="533400"/>
          </a:xfrm>
        </p:grpSpPr>
        <p:sp>
          <p:nvSpPr>
            <p:cNvPr id="17" name="Rounded Rectangle 16"/>
            <p:cNvSpPr/>
            <p:nvPr/>
          </p:nvSpPr>
          <p:spPr>
            <a:xfrm>
              <a:off x="3048000" y="4191000"/>
              <a:ext cx="4558145" cy="5334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Engine 1</a:t>
              </a:r>
              <a:endParaRPr lang="en-US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9" name="Picture 8" descr="http://spark.apache.org/images/spark-logo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636327" y="4267200"/>
              <a:ext cx="814484" cy="381000"/>
            </a:xfrm>
            <a:prstGeom prst="rect">
              <a:avLst/>
            </a:prstGeom>
            <a:noFill/>
          </p:spPr>
        </p:pic>
      </p:grpSp>
      <p:grpSp>
        <p:nvGrpSpPr>
          <p:cNvPr id="21" name="Group 20"/>
          <p:cNvGrpSpPr/>
          <p:nvPr/>
        </p:nvGrpSpPr>
        <p:grpSpPr>
          <a:xfrm>
            <a:off x="6477000" y="2057400"/>
            <a:ext cx="1905000" cy="4191000"/>
            <a:chOff x="4572000" y="2362200"/>
            <a:chExt cx="1905000" cy="4191000"/>
          </a:xfrm>
        </p:grpSpPr>
        <p:sp>
          <p:nvSpPr>
            <p:cNvPr id="19" name="Rounded Rectangle 18"/>
            <p:cNvSpPr/>
            <p:nvPr/>
          </p:nvSpPr>
          <p:spPr>
            <a:xfrm>
              <a:off x="4572000" y="2362200"/>
              <a:ext cx="1905000" cy="41910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US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In-core math</a:t>
              </a:r>
              <a:endParaRPr lang="en-US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7" name="Picture 2" descr="https://cms.apache.org/mahout/wc/browse/dlyubimov-9KUud5/trunk/content/images/mahout-logo-100.png?action=static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5181600" y="5943600"/>
              <a:ext cx="1092708" cy="4572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3" name="Rounded Rectangle 22"/>
          <p:cNvSpPr/>
          <p:nvPr/>
        </p:nvSpPr>
        <p:spPr>
          <a:xfrm>
            <a:off x="4800599" y="3809999"/>
            <a:ext cx="1524000" cy="9906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Engine N …</a:t>
            </a:r>
          </a:p>
          <a:p>
            <a:pPr algn="ctr"/>
            <a:endParaRPr lang="en-US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r"/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???        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30" name="Group 29"/>
          <p:cNvGrpSpPr/>
          <p:nvPr/>
        </p:nvGrpSpPr>
        <p:grpSpPr>
          <a:xfrm>
            <a:off x="1066799" y="4419599"/>
            <a:ext cx="1905000" cy="685800"/>
            <a:chOff x="457200" y="4191000"/>
            <a:chExt cx="1905000" cy="685800"/>
          </a:xfrm>
        </p:grpSpPr>
        <p:sp>
          <p:nvSpPr>
            <p:cNvPr id="25" name="Rounded Rectangle 24"/>
            <p:cNvSpPr/>
            <p:nvPr/>
          </p:nvSpPr>
          <p:spPr>
            <a:xfrm>
              <a:off x="457200" y="4191000"/>
              <a:ext cx="1905000" cy="685800"/>
            </a:xfrm>
            <a:prstGeom prst="round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US" b="1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Algebraic DSL</a:t>
              </a:r>
              <a:endParaRPr lang="en-US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26" name="Picture 6" descr="Spiral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57400" y="4572000"/>
              <a:ext cx="152699" cy="212271"/>
            </a:xfrm>
            <a:prstGeom prst="rect">
              <a:avLst/>
            </a:prstGeom>
            <a:noFill/>
          </p:spPr>
        </p:pic>
      </p:grpSp>
      <p:grpSp>
        <p:nvGrpSpPr>
          <p:cNvPr id="27" name="Group 26"/>
          <p:cNvGrpSpPr/>
          <p:nvPr/>
        </p:nvGrpSpPr>
        <p:grpSpPr>
          <a:xfrm>
            <a:off x="1066800" y="5181599"/>
            <a:ext cx="1904999" cy="990600"/>
            <a:chOff x="4654062" y="2362200"/>
            <a:chExt cx="2051537" cy="990600"/>
          </a:xfrm>
        </p:grpSpPr>
        <p:sp>
          <p:nvSpPr>
            <p:cNvPr id="28" name="Rounded Rectangle 27"/>
            <p:cNvSpPr/>
            <p:nvPr/>
          </p:nvSpPr>
          <p:spPr>
            <a:xfrm>
              <a:off x="4654062" y="2362200"/>
              <a:ext cx="2051537" cy="990600"/>
            </a:xfrm>
            <a:prstGeom prst="roundRect">
              <a:avLst/>
            </a:prstGeom>
            <a:ln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en-US" dirty="0" smtClean="0">
                  <a:ln w="12700">
                    <a:solidFill>
                      <a:schemeClr val="tx2">
                        <a:satMod val="155000"/>
                      </a:schemeClr>
                    </a:solidFill>
                    <a:prstDash val="solid"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In-core math</a:t>
              </a:r>
              <a:endParaRPr lang="en-US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pic>
          <p:nvPicPr>
            <p:cNvPr id="29" name="Picture 2" descr="https://cms.apache.org/mahout/wc/browse/dlyubimov-9KUud5/trunk/content/images/mahout-logo-100.png?action=static"/>
            <p:cNvPicPr>
              <a:picLocks noChangeAspect="1" noChangeArrowheads="1"/>
            </p:cNvPicPr>
            <p:nvPr/>
          </p:nvPicPr>
          <p:blipFill>
            <a:blip r:embed="rId5" cstate="print"/>
            <a:stretch>
              <a:fillRect/>
            </a:stretch>
          </p:blipFill>
          <p:spPr bwMode="auto">
            <a:xfrm>
              <a:off x="5486400" y="2819400"/>
              <a:ext cx="1092708" cy="4572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1" name="Rectangle 30"/>
          <p:cNvSpPr/>
          <p:nvPr/>
        </p:nvSpPr>
        <p:spPr>
          <a:xfrm>
            <a:off x="914400" y="2057400"/>
            <a:ext cx="5486400" cy="4267200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914400" y="3200400"/>
            <a:ext cx="54864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724400" y="3200400"/>
            <a:ext cx="0" cy="31242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914400" y="3200400"/>
            <a:ext cx="3810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1066800" y="3276600"/>
            <a:ext cx="3581400" cy="4572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Physical translation layer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0" name="Rounded Rectangle 39"/>
          <p:cNvSpPr/>
          <p:nvPr/>
        </p:nvSpPr>
        <p:spPr>
          <a:xfrm>
            <a:off x="4800600" y="3276600"/>
            <a:ext cx="1524000" cy="45720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translation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3" grpId="0" animBg="1"/>
      <p:bldP spid="31" grpId="0" animBg="1"/>
      <p:bldP spid="39" grpId="0" animBg="1"/>
      <p:bldP spid="4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Customization: vertical block operator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Custom vertical block processing </a:t>
            </a:r>
          </a:p>
          <a:p>
            <a:pPr lvl="1"/>
            <a:r>
              <a:rPr lang="en-US" dirty="0" smtClean="0"/>
              <a:t>must produce blocks of the same height</a:t>
            </a:r>
          </a:p>
          <a:p>
            <a:endParaRPr lang="en-US" dirty="0" smtClean="0"/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// A * 5.0</a:t>
            </a: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drmA.mapBlock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	case (keys, block) =&gt;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block *= 5.0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keys -&gt; block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Customization: Externalizing RDDs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Externalizing raw RDD </a:t>
            </a:r>
          </a:p>
          <a:p>
            <a:pPr lvl="1"/>
            <a:r>
              <a:rPr lang="en-US" dirty="0" smtClean="0"/>
              <a:t>Triggers optimizer checkpoint implicitly</a:t>
            </a:r>
          </a:p>
          <a:p>
            <a:endParaRPr lang="en-US" dirty="0" smtClean="0"/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rawRdd:DrmRDD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[K] = drmA.rdd</a:t>
            </a: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en-US" dirty="0" smtClean="0"/>
              <a:t>Wrapping raw RDD into a DRM</a:t>
            </a:r>
          </a:p>
          <a:p>
            <a:pPr lvl="1"/>
            <a:r>
              <a:rPr lang="en-US" dirty="0" smtClean="0"/>
              <a:t>Stitching with data prep pipelines </a:t>
            </a:r>
          </a:p>
          <a:p>
            <a:pPr lvl="1"/>
            <a:r>
              <a:rPr lang="en-US" dirty="0" smtClean="0"/>
              <a:t>Building complex distributed algorithm</a:t>
            </a: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drmA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drmWrap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rdd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rddA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[, … ])</a:t>
            </a:r>
            <a:endParaRPr lang="en-US" sz="1800" dirty="0" smtClean="0"/>
          </a:p>
          <a:p>
            <a:pPr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Broadcasting an in-core matrix or vector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cannot wrap in-core vector or matrix in a closure: they do not support Java serialization</a:t>
            </a:r>
          </a:p>
          <a:p>
            <a:pPr lvl="1"/>
            <a:r>
              <a:rPr lang="en-US" dirty="0" smtClean="0"/>
              <a:t>Use broadcast </a:t>
            </a:r>
            <a:r>
              <a:rPr lang="en-US" dirty="0" err="1" smtClean="0"/>
              <a:t>api</a:t>
            </a:r>
            <a:endParaRPr lang="en-US" dirty="0" smtClean="0"/>
          </a:p>
          <a:p>
            <a:pPr lvl="1"/>
            <a:r>
              <a:rPr lang="en-US" dirty="0" smtClean="0"/>
              <a:t>Also may improve performance (e.g. set up Spark to broadcast via Torrent broadcast)</a:t>
            </a:r>
          </a:p>
          <a:p>
            <a:endParaRPr lang="en-US" dirty="0" smtClean="0"/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// Example: Subtract vector xi from each row:</a:t>
            </a: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bcastXi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drmBroadcast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(xi)</a:t>
            </a: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drmA.mapBlock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() {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	case(keys, block) =&gt;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for (row &lt;- block) row -=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bcastXi</a:t>
            </a: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keys -&gt; block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}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Guinea Pigs – actionable lines of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2438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Thin QR</a:t>
            </a:r>
          </a:p>
          <a:p>
            <a:r>
              <a:rPr lang="en-US" dirty="0" smtClean="0"/>
              <a:t>Stochastic Singular Value Decomposition</a:t>
            </a:r>
          </a:p>
          <a:p>
            <a:r>
              <a:rPr lang="en-US" dirty="0" smtClean="0"/>
              <a:t>Stochastic PCA (MAHOUT-817 re-flow)</a:t>
            </a:r>
          </a:p>
          <a:p>
            <a:r>
              <a:rPr lang="en-US" dirty="0" smtClean="0"/>
              <a:t>Co-occurrence analysis recommender (aka RSJ)</a:t>
            </a:r>
          </a:p>
          <a:p>
            <a:endParaRPr lang="en-US" dirty="0" smtClean="0"/>
          </a:p>
          <a:p>
            <a:pPr algn="ctr">
              <a:buNone/>
            </a:pPr>
            <a:r>
              <a:rPr lang="en-US" i="1" dirty="0" smtClean="0"/>
              <a:t>Actionable lines of code (-blanks -comments -CLI)</a:t>
            </a:r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3733800"/>
          <a:ext cx="7848600" cy="238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2150"/>
                <a:gridCol w="1962150"/>
                <a:gridCol w="1962150"/>
                <a:gridCol w="196215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Thin QR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(d)</a:t>
                      </a:r>
                      <a:r>
                        <a:rPr lang="en-US" dirty="0" err="1" smtClean="0"/>
                        <a:t>ssvd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(d)</a:t>
                      </a:r>
                      <a:r>
                        <a:rPr lang="en-US" dirty="0" err="1" smtClean="0"/>
                        <a:t>spca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 prototype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In-core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Scala</a:t>
                      </a:r>
                      <a:r>
                        <a:rPr lang="en-US" baseline="0" smtClean="0"/>
                        <a:t> bindings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dirty="0" smtClean="0"/>
                        <a:t>DRM Spark bindings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68</a:t>
                      </a:r>
                      <a:endParaRPr lang="en-US" dirty="0"/>
                    </a:p>
                  </a:txBody>
                  <a:tcPr/>
                </a:tc>
              </a:tr>
              <a:tr h="335280">
                <a:tc>
                  <a:txBody>
                    <a:bodyPr/>
                    <a:lstStyle/>
                    <a:p>
                      <a:r>
                        <a:rPr lang="en-US" dirty="0" smtClean="0"/>
                        <a:t>Mahout/Java/MR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~2581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~2581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dspca</a:t>
            </a:r>
            <a:r>
              <a:rPr lang="en-US" dirty="0" smtClean="0"/>
              <a:t> (tail)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81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  </a:t>
            </a:r>
          </a:p>
          <a:p>
            <a:pPr>
              <a:buNone/>
            </a:pP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… …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c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s_q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cross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s_b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inCoreBBt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= (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drmBt.t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%*%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drmBt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.checkpoint(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StorageLevel.NONE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).collect -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    c -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c.t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+ (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s_q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cross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s_q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) * (xi dot xi)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inCoreUHat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, d)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eigen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inCoreBBt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s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d.sqrt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drmU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drmQ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%*%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inCoreUHat</a:t>
            </a:r>
            <a:endParaRPr lang="en-US" sz="1600" b="1" dirty="0" smtClean="0"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drmV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drmBt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%*% (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inCoreUHat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%*%: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diagv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(1 /: s))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  (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drmU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(::, 0 until k), </a:t>
            </a:r>
            <a:r>
              <a:rPr lang="en-US" sz="1600" b="1" dirty="0" err="1" smtClean="0">
                <a:latin typeface="Courier New" pitchFamily="49" charset="0"/>
                <a:cs typeface="Courier New" pitchFamily="49" charset="0"/>
              </a:rPr>
              <a:t>drmV</a:t>
            </a: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(::, 0 until k), s(0 until k))</a:t>
            </a:r>
          </a:p>
          <a:p>
            <a:pPr>
              <a:buNone/>
            </a:pPr>
            <a:r>
              <a:rPr lang="en-US" sz="1600" b="1" dirty="0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>
              <a:buNone/>
            </a:pPr>
            <a:endParaRPr lang="en-US" sz="1600" b="1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Requirements for an ideal ML Environment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334000"/>
          </a:xfrm>
          <a:ln>
            <a:noFill/>
          </a:ln>
        </p:spPr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r>
              <a:rPr lang="en-US" b="1" dirty="0" smtClean="0"/>
              <a:t>		</a:t>
            </a:r>
            <a:r>
              <a:rPr lang="en-US" b="1" u="sng" dirty="0" smtClean="0">
                <a:solidFill>
                  <a:schemeClr val="accent6">
                    <a:lumMod val="75000"/>
                  </a:schemeClr>
                </a:solidFill>
              </a:rPr>
              <a:t>Wanted:</a:t>
            </a:r>
            <a:br>
              <a:rPr lang="en-US" b="1" u="sng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n-US" b="1" u="sng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Clear R (</a:t>
            </a:r>
            <a:r>
              <a:rPr lang="en-US" dirty="0" err="1" smtClean="0"/>
              <a:t>Matlab</a:t>
            </a:r>
            <a:r>
              <a:rPr lang="en-US" dirty="0" smtClean="0"/>
              <a:t>)-like semantics and type system that covers</a:t>
            </a:r>
          </a:p>
          <a:p>
            <a:pPr marL="788670" lvl="1" indent="-514350"/>
            <a:r>
              <a:rPr lang="en-US" dirty="0" smtClean="0">
                <a:solidFill>
                  <a:srgbClr val="FF0000"/>
                </a:solidFill>
              </a:rPr>
              <a:t>Linear Algebra</a:t>
            </a:r>
            <a:r>
              <a:rPr lang="en-US" dirty="0" smtClean="0"/>
              <a:t>, Stats and Data Frames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Modern programming language qualities</a:t>
            </a:r>
          </a:p>
          <a:p>
            <a:pPr marL="788670" lvl="1" indent="-514350"/>
            <a:r>
              <a:rPr lang="en-US" dirty="0" smtClean="0"/>
              <a:t>Functional programming</a:t>
            </a:r>
          </a:p>
          <a:p>
            <a:pPr marL="788670" lvl="1" indent="-514350"/>
            <a:r>
              <a:rPr lang="en-US" dirty="0" smtClean="0"/>
              <a:t>Object Oriented programming</a:t>
            </a:r>
          </a:p>
          <a:p>
            <a:pPr marL="788670" lvl="1" indent="-514350"/>
            <a:r>
              <a:rPr lang="en-US" dirty="0" smtClean="0"/>
              <a:t>Sensible byte code Performance</a:t>
            </a:r>
          </a:p>
          <a:p>
            <a:pPr marL="788670" lvl="1" indent="-514350"/>
            <a:r>
              <a:rPr lang="en-US" dirty="0" smtClean="0"/>
              <a:t>A Big Plus: Scripting and Interactive shell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Distributed scalability </a:t>
            </a:r>
            <a:br>
              <a:rPr lang="en-US" dirty="0" smtClean="0"/>
            </a:br>
            <a:r>
              <a:rPr lang="en-US" dirty="0" smtClean="0"/>
              <a:t>with a sensible performance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Collection of off-the-shelf building blocks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dirty="0" smtClean="0"/>
              <a:t>and algorithms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Visualization</a:t>
            </a:r>
          </a:p>
          <a:p>
            <a:pPr marL="514350" indent="-514350">
              <a:buNone/>
            </a:pPr>
            <a:endParaRPr lang="en-US" dirty="0" smtClean="0"/>
          </a:p>
          <a:p>
            <a:pPr marL="514350" indent="-514350">
              <a:buNone/>
            </a:pPr>
            <a:r>
              <a:rPr lang="en-US" i="1" dirty="0" smtClean="0"/>
              <a:t>Mahout </a:t>
            </a:r>
            <a:r>
              <a:rPr lang="en-US" i="1" dirty="0" err="1" smtClean="0"/>
              <a:t>Scala</a:t>
            </a:r>
            <a:r>
              <a:rPr lang="en-US" i="1" dirty="0" smtClean="0"/>
              <a:t> &amp; Spark Bindings aim to address (1-a), (2), (3), (4).</a:t>
            </a:r>
            <a:endParaRPr lang="en-US" i="1" dirty="0"/>
          </a:p>
        </p:txBody>
      </p:sp>
      <p:pic>
        <p:nvPicPr>
          <p:cNvPr id="4" name="Picture 6" descr="Spir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2514600"/>
            <a:ext cx="381000" cy="561234"/>
          </a:xfrm>
          <a:prstGeom prst="rect">
            <a:avLst/>
          </a:prstGeom>
          <a:noFill/>
        </p:spPr>
      </p:pic>
      <p:pic>
        <p:nvPicPr>
          <p:cNvPr id="5" name="Picture 8" descr="http://spark.apache.org/images/spark-logo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3886200"/>
            <a:ext cx="717503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3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5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7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49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1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3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5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7" presetID="3" presetClass="emph" presetSubtype="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>
                                      <p:cBhvr override="childStyl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Interactive Shell &amp; Scripting!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403" t="38281" r="36478" b="20661"/>
          <a:stretch>
            <a:fillRect/>
          </a:stretch>
        </p:blipFill>
        <p:spPr bwMode="auto">
          <a:xfrm>
            <a:off x="228600" y="1143000"/>
            <a:ext cx="8722847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Pitfalls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Side-effects are not like in R</a:t>
            </a:r>
          </a:p>
          <a:p>
            <a:pPr lvl="1"/>
            <a:r>
              <a:rPr lang="en-US" i="1" dirty="0" smtClean="0"/>
              <a:t>In-core:</a:t>
            </a:r>
            <a:r>
              <a:rPr lang="en-US" dirty="0" smtClean="0"/>
              <a:t> no copy-on-write semantics</a:t>
            </a:r>
          </a:p>
          <a:p>
            <a:pPr lvl="1"/>
            <a:r>
              <a:rPr lang="en-US" i="1" dirty="0" smtClean="0"/>
              <a:t>Distributed:</a:t>
            </a:r>
            <a:r>
              <a:rPr lang="en-US" dirty="0" smtClean="0"/>
              <a:t> Cache policies without serialization may cause cached blocks experience side effects from subsequent actions </a:t>
            </a:r>
          </a:p>
          <a:p>
            <a:pPr lvl="2"/>
            <a:r>
              <a:rPr lang="en-US" dirty="0" smtClean="0"/>
              <a:t>Use something like MEMORY_DISK_SER for cached parents of pipelines with side effects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Beware of naïve and verbatim translations of in-core methods</a:t>
            </a:r>
          </a:p>
          <a:p>
            <a:pPr lvl="2"/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Recap: Key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High level Math,  Algebraic and Data Frames logical semantic constructs </a:t>
            </a:r>
          </a:p>
          <a:p>
            <a:pPr lvl="1"/>
            <a:r>
              <a:rPr lang="en-US" dirty="0" smtClean="0"/>
              <a:t>R-like (</a:t>
            </a:r>
            <a:r>
              <a:rPr lang="en-US" dirty="0" err="1" smtClean="0"/>
              <a:t>Matlab</a:t>
            </a:r>
            <a:r>
              <a:rPr lang="en-US" dirty="0" smtClean="0"/>
              <a:t>-like), easy to prototype, read, maintain, customize</a:t>
            </a:r>
          </a:p>
          <a:p>
            <a:r>
              <a:rPr lang="en-US" dirty="0" smtClean="0"/>
              <a:t>Operator-centric: same operator semantics regardless of operand types</a:t>
            </a:r>
          </a:p>
          <a:p>
            <a:r>
              <a:rPr lang="en-US" dirty="0" err="1" smtClean="0"/>
              <a:t>Strategical</a:t>
            </a:r>
            <a:r>
              <a:rPr lang="en-US" dirty="0" smtClean="0"/>
              <a:t> notion: Portability of logical semantic constructs</a:t>
            </a:r>
          </a:p>
          <a:p>
            <a:pPr lvl="1"/>
            <a:r>
              <a:rPr lang="en-US" dirty="0" smtClean="0"/>
              <a:t>Write once, run anywhere</a:t>
            </a:r>
          </a:p>
          <a:p>
            <a:r>
              <a:rPr lang="en-US" dirty="0" smtClean="0"/>
              <a:t>Cost-based &amp; Rewriting Optimizer</a:t>
            </a:r>
          </a:p>
          <a:p>
            <a:r>
              <a:rPr lang="en-US" dirty="0" smtClean="0"/>
              <a:t>Tactical notion: low cost POC, sensible in-memory computation performance</a:t>
            </a:r>
          </a:p>
          <a:p>
            <a:pPr lvl="1"/>
            <a:r>
              <a:rPr lang="en-US" dirty="0" smtClean="0"/>
              <a:t>Spark</a:t>
            </a:r>
          </a:p>
          <a:p>
            <a:r>
              <a:rPr lang="en-US" dirty="0" smtClean="0"/>
              <a:t>Strong programming language environment (</a:t>
            </a:r>
            <a:r>
              <a:rPr lang="en-US" dirty="0" err="1" smtClean="0"/>
              <a:t>Scala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Scriptable &amp; interactive shell (extra bonus)</a:t>
            </a:r>
          </a:p>
          <a:p>
            <a:r>
              <a:rPr lang="en-US" dirty="0" smtClean="0"/>
              <a:t>Compatibility with the rest of Mahout solvers via DRM persistence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Similar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Breeze: </a:t>
            </a:r>
          </a:p>
          <a:p>
            <a:pPr lvl="1"/>
            <a:r>
              <a:rPr lang="en-US" dirty="0" smtClean="0"/>
              <a:t>Excellent math and linear algebra DSL</a:t>
            </a:r>
          </a:p>
          <a:p>
            <a:pPr lvl="2"/>
            <a:r>
              <a:rPr lang="en-US" dirty="0" smtClean="0"/>
              <a:t>In-core only</a:t>
            </a:r>
          </a:p>
          <a:p>
            <a:r>
              <a:rPr lang="en-US" dirty="0" err="1" smtClean="0"/>
              <a:t>MLLib</a:t>
            </a:r>
            <a:endParaRPr lang="en-US" dirty="0" smtClean="0"/>
          </a:p>
          <a:p>
            <a:pPr lvl="1"/>
            <a:r>
              <a:rPr lang="en-US" dirty="0" smtClean="0"/>
              <a:t>A collection of ML on Spark </a:t>
            </a:r>
          </a:p>
          <a:p>
            <a:pPr lvl="2"/>
            <a:r>
              <a:rPr lang="en-US" dirty="0" smtClean="0"/>
              <a:t>tightly coupled to Spark</a:t>
            </a:r>
          </a:p>
          <a:p>
            <a:pPr lvl="2"/>
            <a:r>
              <a:rPr lang="en-US" dirty="0" smtClean="0"/>
              <a:t>not an environment</a:t>
            </a:r>
          </a:p>
          <a:p>
            <a:r>
              <a:rPr lang="en-US" dirty="0" smtClean="0"/>
              <a:t>MLI</a:t>
            </a:r>
          </a:p>
          <a:p>
            <a:pPr lvl="1"/>
            <a:r>
              <a:rPr lang="en-US" dirty="0" smtClean="0"/>
              <a:t>Tightly coupled to Spark</a:t>
            </a:r>
          </a:p>
          <a:p>
            <a:r>
              <a:rPr lang="en-US" dirty="0" err="1" smtClean="0"/>
              <a:t>SystemML</a:t>
            </a:r>
            <a:endParaRPr lang="en-US" dirty="0" smtClean="0"/>
          </a:p>
          <a:p>
            <a:pPr lvl="1"/>
            <a:r>
              <a:rPr lang="en-US" dirty="0" smtClean="0"/>
              <a:t>Advanced cost-based optimization</a:t>
            </a:r>
          </a:p>
          <a:p>
            <a:pPr lvl="2"/>
            <a:r>
              <a:rPr lang="en-US" dirty="0" smtClean="0"/>
              <a:t>Tightly bound to a specific resource manager(?)</a:t>
            </a:r>
          </a:p>
          <a:p>
            <a:pPr lvl="2"/>
            <a:r>
              <a:rPr lang="en-US" dirty="0" smtClean="0"/>
              <a:t>+ yet another language</a:t>
            </a:r>
          </a:p>
          <a:p>
            <a:r>
              <a:rPr lang="en-US" dirty="0" smtClean="0"/>
              <a:t>Julia (closest conceptually)</a:t>
            </a:r>
          </a:p>
          <a:p>
            <a:pPr lvl="1"/>
            <a:r>
              <a:rPr lang="en-US" dirty="0" smtClean="0"/>
              <a:t>+ yet another language</a:t>
            </a:r>
          </a:p>
          <a:p>
            <a:pPr lvl="1"/>
            <a:r>
              <a:rPr lang="en-US" dirty="0" smtClean="0"/>
              <a:t>+ yet another backend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Wanted and WIP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Data Frames DSL API &amp; physical layer(M-1490)</a:t>
            </a:r>
          </a:p>
          <a:p>
            <a:pPr lvl="1"/>
            <a:r>
              <a:rPr lang="en-US" dirty="0" smtClean="0"/>
              <a:t>E.g. For standardizing feature </a:t>
            </a:r>
            <a:r>
              <a:rPr lang="en-US" dirty="0" err="1" smtClean="0"/>
              <a:t>vectorization</a:t>
            </a:r>
            <a:r>
              <a:rPr lang="en-US" dirty="0" smtClean="0"/>
              <a:t> in Mahout</a:t>
            </a:r>
          </a:p>
          <a:p>
            <a:pPr lvl="1"/>
            <a:r>
              <a:rPr lang="en-US" dirty="0" smtClean="0"/>
              <a:t>E.g. For custom business rules scripting</a:t>
            </a:r>
          </a:p>
          <a:p>
            <a:r>
              <a:rPr lang="en-US" i="1" dirty="0" smtClean="0"/>
              <a:t>“Bring Your Own Distributed Method” </a:t>
            </a:r>
            <a:r>
              <a:rPr lang="en-US" dirty="0" smtClean="0"/>
              <a:t>(</a:t>
            </a:r>
            <a:r>
              <a:rPr lang="en-US" b="1" u="sng" dirty="0" smtClean="0"/>
              <a:t>BYODM</a:t>
            </a:r>
            <a:r>
              <a:rPr lang="en-US" dirty="0" smtClean="0"/>
              <a:t>) – build out </a:t>
            </a:r>
            <a:r>
              <a:rPr lang="en-US" dirty="0" err="1" smtClean="0"/>
              <a:t>ScalaBindings</a:t>
            </a:r>
            <a:r>
              <a:rPr lang="en-US" dirty="0" smtClean="0"/>
              <a:t>’ “write once – run everywhere” collection of things</a:t>
            </a:r>
          </a:p>
          <a:p>
            <a:r>
              <a:rPr lang="en-US" dirty="0" smtClean="0"/>
              <a:t>Bindings for  </a:t>
            </a:r>
            <a:r>
              <a:rPr lang="en-US" dirty="0" smtClean="0">
                <a:hlinkClick r:id="rId2"/>
              </a:rPr>
              <a:t>http://Stratosphere.eu</a:t>
            </a:r>
            <a:endParaRPr lang="en-US" dirty="0" smtClean="0"/>
          </a:p>
          <a:p>
            <a:r>
              <a:rPr lang="en-US" dirty="0" smtClean="0"/>
              <a:t>Automatic parallelism adjustments </a:t>
            </a:r>
          </a:p>
          <a:p>
            <a:pPr lvl="1"/>
            <a:r>
              <a:rPr lang="en-US" dirty="0" smtClean="0"/>
              <a:t>Ability scale and balance problem to all available resources automatically</a:t>
            </a:r>
            <a:endParaRPr lang="en-US" dirty="0"/>
          </a:p>
          <a:p>
            <a:r>
              <a:rPr lang="en-US" dirty="0" smtClean="0"/>
              <a:t>For more, see Spark Bindings home page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Scala</a:t>
            </a:r>
            <a:r>
              <a:rPr lang="en-US" dirty="0" smtClean="0"/>
              <a:t> and Spark Bindings </a:t>
            </a:r>
            <a:r>
              <a:rPr lang="en-US" dirty="0" smtClean="0">
                <a:hlinkClick r:id="rId2"/>
              </a:rPr>
              <a:t>http://mahout.apache.org/users/sparkbindings/home.html</a:t>
            </a:r>
            <a:endParaRPr lang="en-US" dirty="0" smtClean="0"/>
          </a:p>
          <a:p>
            <a:r>
              <a:rPr lang="en-US" dirty="0" smtClean="0"/>
              <a:t>Stochastic Singular Value Decomposition </a:t>
            </a:r>
            <a:r>
              <a:rPr lang="en-US" dirty="0" smtClean="0">
                <a:hlinkClick r:id="rId3"/>
              </a:rPr>
              <a:t>http://mahout.apache.org/users/dim-reduction/ssvd.html</a:t>
            </a:r>
            <a:endParaRPr lang="en-US" dirty="0" smtClean="0"/>
          </a:p>
          <a:p>
            <a:r>
              <a:rPr lang="en-US" dirty="0" smtClean="0"/>
              <a:t>Blog </a:t>
            </a:r>
            <a:r>
              <a:rPr lang="en-US" dirty="0" smtClean="0">
                <a:hlinkClick r:id="rId4"/>
              </a:rPr>
              <a:t>http://weatheringthrutechdays.blogspot.com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>
              <a:buNone/>
            </a:pPr>
            <a:r>
              <a:rPr lang="en-US" dirty="0" smtClean="0"/>
              <a:t>Thank you.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lvl="1"/>
            <a:endParaRPr lang="en-US" dirty="0" smtClean="0"/>
          </a:p>
          <a:p>
            <a:pPr>
              <a:buNone/>
            </a:pPr>
            <a:r>
              <a:rPr lang="en-US" dirty="0" err="1" smtClean="0"/>
              <a:t>Scala</a:t>
            </a:r>
            <a:r>
              <a:rPr lang="en-US" dirty="0" smtClean="0"/>
              <a:t> &amp; Spark Bindings are: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err="1" smtClean="0"/>
              <a:t>Scala</a:t>
            </a:r>
            <a:r>
              <a:rPr lang="en-US" dirty="0" smtClean="0"/>
              <a:t> as programming/scripting environment</a:t>
            </a:r>
            <a:br>
              <a:rPr lang="en-US" dirty="0" smtClean="0"/>
            </a:b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R-like DSL :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g =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bt.t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%*%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bt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- c -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c.t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+ </a:t>
            </a:r>
            <a:b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s_q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cross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s_q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 * (xi dot xi)</a:t>
            </a:r>
            <a:b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</a:br>
            <a:endParaRPr lang="en-US" sz="16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Algebraic expression optimizer for distributed Linear Algebra</a:t>
            </a:r>
          </a:p>
          <a:p>
            <a:pPr lvl="1"/>
            <a:r>
              <a:rPr lang="en-US" dirty="0" smtClean="0"/>
              <a:t>Provides a translation layer to distributed engines: Spark, (…)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5257800" y="2971800"/>
            <a:ext cx="214588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</a:t>
            </a:r>
            <a:r>
              <a:rPr lang="en-US" dirty="0" err="1" smtClean="0"/>
              <a:t>Scala</a:t>
            </a:r>
            <a:r>
              <a:rPr lang="en-US" dirty="0" smtClean="0"/>
              <a:t> and Spark Bindings? (2)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are the data types?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8229600" cy="4175760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Scalar real values (Double)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In-core vectors (2 types of sparse, 1 type of dense)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In-core matrices: sparse and dense</a:t>
            </a:r>
          </a:p>
          <a:p>
            <a:pPr lvl="1"/>
            <a:r>
              <a:rPr lang="en-US" dirty="0" smtClean="0"/>
              <a:t>A number of specialized matrices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Distributed Row Matrices (DRM)</a:t>
            </a:r>
          </a:p>
          <a:p>
            <a:pPr lvl="1"/>
            <a:r>
              <a:rPr lang="en-US" dirty="0" smtClean="0"/>
              <a:t>Compatible across Mahout MR and Spark solvers via persistence format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219200"/>
            <a:ext cx="266700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Dual representation of in-memory DRM</a:t>
            </a:r>
            <a:endParaRPr lang="en-US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" y="3048000"/>
            <a:ext cx="3192940" cy="3471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/>
        </p:nvCxnSpPr>
        <p:spPr>
          <a:xfrm>
            <a:off x="4572000" y="1219200"/>
            <a:ext cx="0" cy="4953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219200"/>
            <a:ext cx="3690938" cy="2531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3"/>
          <p:cNvSpPr>
            <a:spLocks noGrp="1"/>
          </p:cNvSpPr>
          <p:nvPr>
            <p:ph sz="quarter" idx="2"/>
          </p:nvPr>
        </p:nvSpPr>
        <p:spPr>
          <a:xfrm>
            <a:off x="4724400" y="4648200"/>
            <a:ext cx="4041648" cy="609600"/>
          </a:xfrm>
          <a:ln>
            <a:noFill/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// Run LSA</a:t>
            </a: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drmU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drmV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s)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dssvd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(A)</a:t>
            </a: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4" name="Content Placeholder 2"/>
          <p:cNvSpPr>
            <a:spLocks noGrp="1"/>
          </p:cNvSpPr>
          <p:nvPr>
            <p:ph sz="quarter" idx="1"/>
          </p:nvPr>
        </p:nvSpPr>
        <p:spPr>
          <a:xfrm>
            <a:off x="4724400" y="5334000"/>
            <a:ext cx="4041648" cy="990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U inherits row keys of A automatically</a:t>
            </a:r>
          </a:p>
          <a:p>
            <a:r>
              <a:rPr lang="en-US" dirty="0" smtClean="0"/>
              <a:t>Special meaning of integer row keys for physical transpose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4572000" y="3962400"/>
            <a:ext cx="411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4724400" y="4038600"/>
            <a:ext cx="4041648" cy="6096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6000"/>
              <a:tabLst/>
              <a:defRPr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Automatic</a:t>
            </a:r>
            <a:r>
              <a:rPr kumimoji="0" lang="en-US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row key tracking: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  <p:bldP spid="1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Matrix, vector, scalar operators: in-core, </a:t>
            </a:r>
            <a:br>
              <a:rPr lang="en-US" dirty="0" smtClean="0"/>
            </a:br>
            <a:r>
              <a:rPr lang="en-US" dirty="0" smtClean="0"/>
              <a:t>out-of- core</a:t>
            </a:r>
          </a:p>
          <a:p>
            <a:r>
              <a:rPr lang="en-US" dirty="0" smtClean="0"/>
              <a:t>Slicing operators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Assignments (in-core only)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Vector-specific</a:t>
            </a:r>
          </a:p>
          <a:p>
            <a:r>
              <a:rPr lang="en-US" dirty="0" smtClean="0"/>
              <a:t>Summaries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ln>
            <a:solidFill>
              <a:schemeClr val="bg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drmA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%*%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drmB</a:t>
            </a: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 %*% x</a:t>
            </a: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A.t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%*% A 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 * B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A(5 until 20, 3 until 40)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A(5, ::); A(5, 5)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x(a to b)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A(5, :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:) := x 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A *= B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  <a:sym typeface="Wingdings" pitchFamily="2" charset="2"/>
              </a:rPr>
              <a:t>A -=: B; 1 /=: x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x dot y; x cross y</a:t>
            </a: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A.nrow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x.length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; </a:t>
            </a: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A.colSums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;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B.rowMeans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x.sum;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A.norm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…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Features (2) – decompositions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2438400" cy="4937760"/>
          </a:xfrm>
        </p:spPr>
        <p:txBody>
          <a:bodyPr/>
          <a:lstStyle/>
          <a:p>
            <a:r>
              <a:rPr lang="en-US" dirty="0" smtClean="0"/>
              <a:t>In-core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Out-of-core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9400" y="1216152"/>
            <a:ext cx="5854446" cy="4937760"/>
          </a:xfrm>
          <a:ln>
            <a:solidFill>
              <a:schemeClr val="bg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inCoreQ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inCoreR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qr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inCoreM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ch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chol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inCoreM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inCoreV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d)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eigen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inCoreM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inCoreU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inCoreV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s)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svd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inCoreM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inCoreU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inCoreV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s)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ssvd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inCoreM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k = 50, q = 1)</a:t>
            </a: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drmQ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inCoreR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thinQR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drmA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drmU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drmV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s)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dssvd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drmA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k = 50, q = 1)</a:t>
            </a: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800" b="1" dirty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Features (3) – construction and collect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2438400" cy="4937760"/>
          </a:xfrm>
        </p:spPr>
        <p:txBody>
          <a:bodyPr/>
          <a:lstStyle/>
          <a:p>
            <a:r>
              <a:rPr lang="en-US" dirty="0" smtClean="0"/>
              <a:t>Parallelizing from an in-core matrix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Collecting to an in-core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9400" y="1216152"/>
            <a:ext cx="5854446" cy="4937760"/>
          </a:xfrm>
          <a:ln>
            <a:solidFill>
              <a:schemeClr val="bg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inCoreA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= dense(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  (1, 2, 3, 4),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  (2, 3, 4, 5),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  (3, -4, 5, 6),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  (4, 5, 6, 7),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  (8, 6, 7, 8)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   )</a:t>
            </a: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A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drmParallelize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inCoreA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,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numPartitions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= 2)</a:t>
            </a: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inCoreB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drmB.collect</a:t>
            </a:r>
            <a:endParaRPr lang="en-US" sz="1800" b="1" dirty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Features (4) – </a:t>
            </a:r>
            <a:r>
              <a:rPr lang="en-US" smtClean="0"/>
              <a:t>HDFS persistence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2286000" cy="4937760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Load DRM from HDFS</a:t>
            </a:r>
          </a:p>
          <a:p>
            <a:endParaRPr lang="en-US" dirty="0" smtClean="0"/>
          </a:p>
          <a:p>
            <a:r>
              <a:rPr lang="en-US" dirty="0" smtClean="0"/>
              <a:t>Save DRM to HDFS</a:t>
            </a:r>
          </a:p>
          <a:p>
            <a:endParaRPr lang="en-US" dirty="0" smtClean="0"/>
          </a:p>
          <a:p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9400" y="1216152"/>
            <a:ext cx="5854446" cy="4937760"/>
          </a:xfrm>
          <a:ln>
            <a:solidFill>
              <a:schemeClr val="bg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val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drmB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drmFromHDFS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(path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inputPath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drmA.writeDRM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(path = </a:t>
            </a:r>
            <a:r>
              <a:rPr lang="en-US" sz="1800" b="1" dirty="0" err="1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uploadPath</a:t>
            </a:r>
            <a:r>
              <a:rPr lang="en-US" sz="1800" b="1" dirty="0" smtClean="0">
                <a:solidFill>
                  <a:schemeClr val="bg1">
                    <a:lumMod val="50000"/>
                  </a:schemeClr>
                </a:solidFill>
                <a:latin typeface="Courier New" pitchFamily="49" charset="0"/>
                <a:cs typeface="Courier New" pitchFamily="49" charset="0"/>
              </a:rPr>
              <a:t>)</a:t>
            </a: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  <a:p>
            <a:pPr>
              <a:buNone/>
            </a:pPr>
            <a:endParaRPr lang="en-US" sz="1800" b="1" dirty="0" smtClean="0">
              <a:solidFill>
                <a:schemeClr val="bg1">
                  <a:lumMod val="50000"/>
                </a:schemeClr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1762</TotalTime>
  <Words>1143</Words>
  <Application>Microsoft Office PowerPoint</Application>
  <PresentationFormat>On-screen Show (4:3)</PresentationFormat>
  <Paragraphs>301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Origin</vt:lpstr>
      <vt:lpstr>Mahout Scala and Spark Bindings: Bringing algebraic semantics  </vt:lpstr>
      <vt:lpstr>Requirements for an ideal ML Environment</vt:lpstr>
      <vt:lpstr>What is Scala and Spark Bindings? (2)</vt:lpstr>
      <vt:lpstr>What are the data types?</vt:lpstr>
      <vt:lpstr>Dual representation of in-memory DRM</vt:lpstr>
      <vt:lpstr>Features (1)</vt:lpstr>
      <vt:lpstr>Features (2) – decompositions</vt:lpstr>
      <vt:lpstr>Features (3) – construction and collect</vt:lpstr>
      <vt:lpstr>Features (4) – HDFS persistence</vt:lpstr>
      <vt:lpstr>Delayed execution and actions</vt:lpstr>
      <vt:lpstr>Common computational paths</vt:lpstr>
      <vt:lpstr>Checkpoint caching (maps 1:1 to Spark)</vt:lpstr>
      <vt:lpstr>Optimization factors</vt:lpstr>
      <vt:lpstr>Component Stack</vt:lpstr>
      <vt:lpstr>Customization: vertical block operator</vt:lpstr>
      <vt:lpstr>Customization: Externalizing RDDs</vt:lpstr>
      <vt:lpstr>Broadcasting an in-core matrix or vector</vt:lpstr>
      <vt:lpstr>Guinea Pigs – actionable lines of code</vt:lpstr>
      <vt:lpstr>dspca (tail)</vt:lpstr>
      <vt:lpstr>Interactive Shell &amp; Scripting! </vt:lpstr>
      <vt:lpstr>Pitfalls</vt:lpstr>
      <vt:lpstr>Recap: Key Concepts</vt:lpstr>
      <vt:lpstr>Similar work</vt:lpstr>
      <vt:lpstr>Wanted and WIP </vt:lpstr>
      <vt:lpstr>Links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Scala and Spark Bindings</dc:title>
  <dc:creator>Windows User</dc:creator>
  <cp:lastModifiedBy>Windows User</cp:lastModifiedBy>
  <cp:revision>171</cp:revision>
  <dcterms:created xsi:type="dcterms:W3CDTF">2014-03-20T20:12:00Z</dcterms:created>
  <dcterms:modified xsi:type="dcterms:W3CDTF">2014-04-17T22:40:27Z</dcterms:modified>
</cp:coreProperties>
</file>